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38" r:id="rId3"/>
    <p:sldId id="339" r:id="rId4"/>
    <p:sldId id="343" r:id="rId5"/>
    <p:sldId id="345" r:id="rId6"/>
    <p:sldId id="341" r:id="rId7"/>
    <p:sldId id="342" r:id="rId8"/>
    <p:sldId id="346" r:id="rId9"/>
    <p:sldId id="349" r:id="rId10"/>
    <p:sldId id="350" r:id="rId11"/>
    <p:sldId id="351" r:id="rId12"/>
    <p:sldId id="353" r:id="rId13"/>
    <p:sldId id="347" r:id="rId14"/>
    <p:sldId id="348" r:id="rId15"/>
    <p:sldId id="318" r:id="rId16"/>
  </p:sldIdLst>
  <p:sldSz cx="9144000" cy="6858000" type="screen4x3"/>
  <p:notesSz cx="6834188" cy="99790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7" autoAdjust="0"/>
    <p:restoredTop sz="94675" autoAdjust="0"/>
  </p:normalViewPr>
  <p:slideViewPr>
    <p:cSldViewPr>
      <p:cViewPr varScale="1">
        <p:scale>
          <a:sx n="65" d="100"/>
          <a:sy n="65" d="100"/>
        </p:scale>
        <p:origin x="-96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3143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E839BD-B772-457B-853D-144EA5AE19D8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BDF4E21-1956-4C3C-9434-60511C5F09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6465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3B247-8585-4DFE-9145-9601DFD4DA07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CF99C-DE81-45EE-8803-AD63542DEE5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021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5E23-7CE7-4372-B3FC-F7F70EEFFA24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69983-6D12-491D-894B-A96087000C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7821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BC0C8-D26B-47C0-9692-DDA4AC4C925F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F9C75-E46B-4ED9-9168-468FD94A5F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708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30F2D-5A86-449E-AF76-8E039F146958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B69E-D237-405F-9DEC-3DE52A9F321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2969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46789-F99B-4316-BBA0-0A667868AFFB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FE7F6-6ABF-4E75-8549-8661F40A7D0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419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B08BF-6700-4FC9-B495-A968D61B771C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ACAB-5E2A-41EE-837C-CC2A294534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773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19612-3538-466C-AB1C-3F5F57CA5EE8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E18D3-AC1E-4CEA-813E-2E5883D03B9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5883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9A53-F5E2-4F7C-BE9D-D161DB1FAA26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1599C-D012-4974-9037-E2EF1FA345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450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23989-8361-4F6A-8B64-C18E4B1022D8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6EC89-1C0A-4E7C-8276-4C648EF54A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851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264A3-0F56-4220-BE69-C15E76370FD1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A71F-91EE-4E97-ACA7-AC98085D88F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562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D2C8A-377F-4E1E-A80F-4A463E71EB3B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FD143-B6B3-4406-96C9-446AE9770C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08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436488-868C-4E6D-86DA-1A7B41794AE3}" type="datetimeFigureOut">
              <a:rPr lang="it-IT"/>
              <a:pPr>
                <a:defRPr/>
              </a:pPr>
              <a:t>10/05/2014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5609CD8-8D35-4307-A4AB-C5C6BF0284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566738" y="836613"/>
            <a:ext cx="7772400" cy="3240087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chemeClr val="accent1"/>
                </a:solidFill>
              </a:rPr>
              <a:t/>
            </a:r>
            <a:br>
              <a:rPr lang="it-IT" altLang="it-IT" sz="3600" b="1" dirty="0" smtClean="0">
                <a:solidFill>
                  <a:schemeClr val="accent1"/>
                </a:solidFill>
              </a:rPr>
            </a:br>
            <a:r>
              <a:rPr lang="it-IT" altLang="it-IT" sz="4200" b="1" dirty="0" smtClean="0">
                <a:solidFill>
                  <a:schemeClr val="accent1"/>
                </a:solidFill>
              </a:rPr>
              <a:t>LA NUOVA DISCIPLINA</a:t>
            </a:r>
            <a:br>
              <a:rPr lang="it-IT" altLang="it-IT" sz="4200" b="1" dirty="0" smtClean="0">
                <a:solidFill>
                  <a:schemeClr val="accent1"/>
                </a:solidFill>
              </a:rPr>
            </a:br>
            <a:r>
              <a:rPr lang="it-IT" altLang="it-IT" sz="4200" b="1" dirty="0" smtClean="0">
                <a:solidFill>
                  <a:schemeClr val="accent1"/>
                </a:solidFill>
              </a:rPr>
              <a:t>DEL CONTRATTO A TERMINE</a:t>
            </a:r>
            <a:r>
              <a:rPr lang="it-IT" altLang="it-IT" sz="3600" b="1" dirty="0" smtClean="0">
                <a:solidFill>
                  <a:srgbClr val="93CDDD"/>
                </a:solidFill>
              </a:rPr>
              <a:t/>
            </a:r>
            <a:br>
              <a:rPr lang="it-IT" altLang="it-IT" sz="3600" b="1" dirty="0" smtClean="0">
                <a:solidFill>
                  <a:srgbClr val="93CDDD"/>
                </a:solidFill>
              </a:rPr>
            </a:br>
            <a:r>
              <a:rPr lang="it-IT" altLang="it-IT" sz="3100" dirty="0" smtClean="0">
                <a:solidFill>
                  <a:srgbClr val="898989"/>
                </a:solidFill>
              </a:rPr>
              <a:t>Decreto-legge 19 marzo 2014 n. 34</a:t>
            </a:r>
            <a:br>
              <a:rPr lang="it-IT" altLang="it-IT" sz="3100" dirty="0" smtClean="0">
                <a:solidFill>
                  <a:srgbClr val="898989"/>
                </a:solidFill>
              </a:rPr>
            </a:br>
            <a:r>
              <a:rPr lang="it-IT" altLang="it-IT" sz="3100" dirty="0" smtClean="0">
                <a:solidFill>
                  <a:srgbClr val="898989"/>
                </a:solidFill>
              </a:rPr>
              <a:t>con le modifiche della legge di conversione</a:t>
            </a:r>
            <a:r>
              <a:rPr lang="it-IT" altLang="it-IT" sz="3200" dirty="0" smtClean="0">
                <a:solidFill>
                  <a:srgbClr val="898989"/>
                </a:solidFill>
              </a:rPr>
              <a:t/>
            </a:r>
            <a:br>
              <a:rPr lang="it-IT" altLang="it-IT" sz="3200" dirty="0" smtClean="0">
                <a:solidFill>
                  <a:srgbClr val="898989"/>
                </a:solidFill>
              </a:rPr>
            </a:br>
            <a:r>
              <a:rPr lang="it-IT" altLang="it-IT" sz="3600" b="1" dirty="0" smtClean="0">
                <a:solidFill>
                  <a:srgbClr val="93CDDD"/>
                </a:solidFill>
              </a:rPr>
              <a:t/>
            </a:r>
            <a:br>
              <a:rPr lang="it-IT" altLang="it-IT" sz="3600" b="1" dirty="0" smtClean="0">
                <a:solidFill>
                  <a:srgbClr val="93CDDD"/>
                </a:solidFill>
              </a:rPr>
            </a:br>
            <a:endParaRPr lang="it-IT" altLang="it-IT" sz="1200" dirty="0" smtClean="0">
              <a:solidFill>
                <a:srgbClr val="4BACC6"/>
              </a:solidFill>
            </a:endParaRPr>
          </a:p>
        </p:txBody>
      </p:sp>
      <p:sp>
        <p:nvSpPr>
          <p:cNvPr id="2051" name="Sottotitolo 2"/>
          <p:cNvSpPr>
            <a:spLocks noGrp="1"/>
          </p:cNvSpPr>
          <p:nvPr>
            <p:ph type="subTitle" idx="1"/>
          </p:nvPr>
        </p:nvSpPr>
        <p:spPr>
          <a:xfrm>
            <a:off x="900113" y="4292600"/>
            <a:ext cx="7429500" cy="1657350"/>
          </a:xfrm>
        </p:spPr>
        <p:txBody>
          <a:bodyPr/>
          <a:lstStyle/>
          <a:p>
            <a:pPr eaLnBrk="1" hangingPunct="1"/>
            <a:r>
              <a:rPr lang="it-IT" altLang="it-IT" sz="2800" i="1" dirty="0" smtClean="0">
                <a:solidFill>
                  <a:srgbClr val="898989"/>
                </a:solidFill>
              </a:rPr>
              <a:t>Comunicazione al seminario</a:t>
            </a:r>
            <a:r>
              <a:rPr lang="it-IT" altLang="it-IT" sz="2800" i="1" dirty="0">
                <a:solidFill>
                  <a:srgbClr val="898989"/>
                </a:solidFill>
              </a:rPr>
              <a:t> </a:t>
            </a:r>
            <a:r>
              <a:rPr lang="it-IT" altLang="it-IT" sz="2800" i="1" dirty="0" err="1" smtClean="0">
                <a:solidFill>
                  <a:srgbClr val="898989"/>
                </a:solidFill>
              </a:rPr>
              <a:t>GiGroup</a:t>
            </a:r>
            <a:endParaRPr lang="it-IT" altLang="it-IT" sz="2800" i="1" dirty="0" smtClean="0">
              <a:solidFill>
                <a:srgbClr val="898989"/>
              </a:solidFill>
            </a:endParaRPr>
          </a:p>
          <a:p>
            <a:pPr eaLnBrk="1" hangingPunct="1"/>
            <a:r>
              <a:rPr lang="it-IT" altLang="it-IT" sz="2800" i="1" dirty="0" smtClean="0">
                <a:solidFill>
                  <a:srgbClr val="898989"/>
                </a:solidFill>
              </a:rPr>
              <a:t>Milano, 12 maggio 2014</a:t>
            </a:r>
            <a:endParaRPr lang="it-IT" altLang="it-IT" sz="28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... </a:t>
            </a:r>
            <a:r>
              <a:rPr lang="it-IT" altLang="it-IT" sz="4200" dirty="0" smtClean="0">
                <a:solidFill>
                  <a:schemeClr val="accent1"/>
                </a:solidFill>
              </a:rPr>
              <a:t>e la (nuova) sanzione</a:t>
            </a:r>
            <a:br>
              <a:rPr lang="it-IT" altLang="it-IT" sz="4200" dirty="0" smtClean="0">
                <a:solidFill>
                  <a:schemeClr val="accent1"/>
                </a:solidFill>
              </a:rPr>
            </a:br>
            <a:r>
              <a:rPr lang="it-IT" altLang="it-IT" sz="4200" dirty="0" smtClean="0">
                <a:solidFill>
                  <a:schemeClr val="accent1"/>
                </a:solidFill>
              </a:rPr>
              <a:t>per il suo superamento</a:t>
            </a:r>
            <a:endParaRPr lang="it-IT" altLang="it-IT" sz="4200" dirty="0" smtClean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169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2800" dirty="0" smtClean="0"/>
              <a:t>Nuovo articolo </a:t>
            </a:r>
            <a:r>
              <a:rPr lang="it-IT" sz="2800" dirty="0" smtClean="0"/>
              <a:t>5, comma 4-</a:t>
            </a:r>
            <a:r>
              <a:rPr lang="it-IT" sz="2800" i="1" dirty="0" err="1" smtClean="0"/>
              <a:t>septies</a:t>
            </a:r>
            <a:r>
              <a:rPr lang="it-IT" sz="2800" dirty="0" smtClean="0"/>
              <a:t>, d.lgs</a:t>
            </a:r>
            <a:r>
              <a:rPr lang="it-IT" sz="2800" dirty="0" smtClean="0"/>
              <a:t>. n. 368/2001:</a:t>
            </a:r>
          </a:p>
          <a:p>
            <a:pPr marL="0" indent="0">
              <a:buNone/>
              <a:defRPr/>
            </a:pPr>
            <a:r>
              <a:rPr lang="it-IT" dirty="0" smtClean="0"/>
              <a:t>In caso di violazione del limite percentuale, si applica la </a:t>
            </a:r>
            <a:r>
              <a:rPr lang="it-IT" dirty="0" smtClean="0">
                <a:solidFill>
                  <a:srgbClr val="C00000"/>
                </a:solidFill>
              </a:rPr>
              <a:t>sanzione pecuniaria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- pari al 20% della retribuzione oggetto del contratto indebito, per il primo lavoratore;</a:t>
            </a:r>
          </a:p>
          <a:p>
            <a:pPr marL="0" indent="0">
              <a:buFontTx/>
              <a:buChar char="-"/>
              <a:defRPr/>
            </a:pPr>
            <a:r>
              <a:rPr lang="it-IT" dirty="0" smtClean="0"/>
              <a:t> pari al 50% della retribuzione per ciascun lavoratore oltre il primo</a:t>
            </a:r>
          </a:p>
          <a:p>
            <a:pPr marL="0" indent="0">
              <a:buNone/>
              <a:defRPr/>
            </a:pPr>
            <a:r>
              <a:rPr lang="it-IT" dirty="0" smtClean="0">
                <a:solidFill>
                  <a:srgbClr val="C00000"/>
                </a:solidFill>
              </a:rPr>
              <a:t>Non vi è più conversione nel contratto a t. </a:t>
            </a:r>
            <a:r>
              <a:rPr lang="it-IT" dirty="0" err="1" smtClean="0">
                <a:solidFill>
                  <a:srgbClr val="C00000"/>
                </a:solidFill>
              </a:rPr>
              <a:t>indet</a:t>
            </a:r>
            <a:r>
              <a:rPr lang="it-IT" dirty="0" smtClean="0">
                <a:solidFill>
                  <a:srgbClr val="C00000"/>
                </a:solidFill>
              </a:rPr>
              <a:t>.</a:t>
            </a:r>
            <a:endParaRPr lang="it-IT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480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L’esenzione dal limite del 20%</a:t>
            </a:r>
            <a:br>
              <a:rPr lang="it-IT" altLang="it-IT" sz="4200" dirty="0" smtClean="0">
                <a:solidFill>
                  <a:schemeClr val="accent1"/>
                </a:solidFill>
              </a:rPr>
            </a:br>
            <a:r>
              <a:rPr lang="it-IT" altLang="it-IT" sz="4200" dirty="0" smtClean="0">
                <a:solidFill>
                  <a:schemeClr val="accent1"/>
                </a:solidFill>
              </a:rPr>
              <a:t>per gli istituti di ricerca scientifica</a:t>
            </a:r>
            <a:endParaRPr lang="it-IT" altLang="it-IT" sz="4200" dirty="0" smtClean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2800" dirty="0" smtClean="0"/>
              <a:t>Nuovo articolo </a:t>
            </a:r>
            <a:r>
              <a:rPr lang="it-IT" sz="2800" dirty="0" smtClean="0"/>
              <a:t>5, comma 4-</a:t>
            </a:r>
            <a:r>
              <a:rPr lang="it-IT" sz="2800" i="1" dirty="0" err="1" smtClean="0"/>
              <a:t>oct</a:t>
            </a:r>
            <a:r>
              <a:rPr lang="it-IT" sz="2800" i="1" dirty="0" err="1" smtClean="0"/>
              <a:t>ies</a:t>
            </a:r>
            <a:r>
              <a:rPr lang="it-IT" sz="2800" dirty="0" smtClean="0"/>
              <a:t>, d.lgs</a:t>
            </a:r>
            <a:r>
              <a:rPr lang="it-IT" sz="2800" dirty="0" smtClean="0"/>
              <a:t>. n. 368/2001:</a:t>
            </a:r>
          </a:p>
          <a:p>
            <a:pPr marL="0" indent="0">
              <a:buNone/>
              <a:defRPr/>
            </a:pPr>
            <a:r>
              <a:rPr lang="it-IT" dirty="0" smtClean="0"/>
              <a:t>«Il </a:t>
            </a:r>
            <a:r>
              <a:rPr lang="it-IT" dirty="0" smtClean="0">
                <a:solidFill>
                  <a:srgbClr val="C00000"/>
                </a:solidFill>
              </a:rPr>
              <a:t>limite percentuale</a:t>
            </a:r>
            <a:r>
              <a:rPr lang="it-IT" dirty="0" smtClean="0"/>
              <a:t> di cui all’articolo 1, c. 1, non si applica ai contratti di lavoro a tempo determinato stipulati da </a:t>
            </a:r>
            <a:r>
              <a:rPr lang="it-IT" dirty="0" smtClean="0">
                <a:solidFill>
                  <a:srgbClr val="C00000"/>
                </a:solidFill>
              </a:rPr>
              <a:t>istituti pubblici di ricer</a:t>
            </a:r>
            <a:r>
              <a:rPr lang="it-IT" dirty="0" smtClean="0">
                <a:solidFill>
                  <a:srgbClr val="C00000"/>
                </a:solidFill>
              </a:rPr>
              <a:t>ca ovvero enti privati di ricerca</a:t>
            </a:r>
            <a:r>
              <a:rPr lang="it-IT" dirty="0" smtClean="0"/>
              <a:t> e lavoratori chiamati a svolgere in via esclusiva attività di ricerca tecnologica, di assistenza tecnica alla stessa o di coordinamento e direzione della stessa.»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5356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342478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L’esenzione dal limite dei 36 mesi</a:t>
            </a:r>
            <a:br>
              <a:rPr lang="it-IT" altLang="it-IT" sz="4200" dirty="0" smtClean="0">
                <a:solidFill>
                  <a:schemeClr val="accent1"/>
                </a:solidFill>
              </a:rPr>
            </a:br>
            <a:r>
              <a:rPr lang="it-IT" altLang="it-IT" sz="4200" dirty="0" smtClean="0">
                <a:solidFill>
                  <a:schemeClr val="accent1"/>
                </a:solidFill>
              </a:rPr>
              <a:t>per i contratti di ricerca scientifica</a:t>
            </a:r>
            <a:endParaRPr lang="it-IT" altLang="it-IT" sz="4200" dirty="0" smtClean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2800" dirty="0"/>
              <a:t>C</a:t>
            </a:r>
            <a:r>
              <a:rPr lang="it-IT" sz="2800" dirty="0" smtClean="0"/>
              <a:t>omma 4-</a:t>
            </a:r>
            <a:r>
              <a:rPr lang="it-IT" sz="2800" i="1" dirty="0" err="1" smtClean="0"/>
              <a:t>oct</a:t>
            </a:r>
            <a:r>
              <a:rPr lang="it-IT" sz="2800" i="1" dirty="0" err="1" smtClean="0"/>
              <a:t>ies</a:t>
            </a:r>
            <a:r>
              <a:rPr lang="it-IT" sz="2800" dirty="0" smtClean="0"/>
              <a:t>, seconda parte:</a:t>
            </a:r>
            <a:endParaRPr lang="it-IT" sz="2800" dirty="0" smtClean="0"/>
          </a:p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smtClean="0">
                <a:solidFill>
                  <a:srgbClr val="C00000"/>
                </a:solidFill>
              </a:rPr>
              <a:t>I </a:t>
            </a:r>
            <a:r>
              <a:rPr lang="it-IT" dirty="0">
                <a:solidFill>
                  <a:srgbClr val="C00000"/>
                </a:solidFill>
              </a:rPr>
              <a:t>contratti</a:t>
            </a:r>
            <a:r>
              <a:rPr lang="it-IT" dirty="0"/>
              <a:t> di lavoro a tempo determinato che abbiano </a:t>
            </a:r>
            <a:r>
              <a:rPr lang="it-IT" dirty="0" smtClean="0"/>
              <a:t>ad oggetto </a:t>
            </a:r>
            <a:r>
              <a:rPr lang="it-IT" dirty="0"/>
              <a:t>in via esclusiva lo svolgimento di attività di ricerca </a:t>
            </a:r>
            <a:r>
              <a:rPr lang="it-IT" dirty="0" smtClean="0"/>
              <a:t>scientifica </a:t>
            </a:r>
            <a:r>
              <a:rPr lang="it-IT" dirty="0" smtClean="0">
                <a:solidFill>
                  <a:srgbClr val="C00000"/>
                </a:solidFill>
              </a:rPr>
              <a:t>possono </a:t>
            </a:r>
            <a:r>
              <a:rPr lang="it-IT" dirty="0">
                <a:solidFill>
                  <a:srgbClr val="C00000"/>
                </a:solidFill>
              </a:rPr>
              <a:t>avere durata pari a quella del </a:t>
            </a:r>
            <a:r>
              <a:rPr lang="it-IT" dirty="0" smtClean="0">
                <a:solidFill>
                  <a:srgbClr val="C00000"/>
                </a:solidFill>
              </a:rPr>
              <a:t>progetto</a:t>
            </a:r>
            <a:r>
              <a:rPr lang="it-IT" dirty="0" smtClean="0"/>
              <a:t> </a:t>
            </a:r>
            <a:r>
              <a:rPr lang="it-IT" dirty="0"/>
              <a:t>di ricerca al quale </a:t>
            </a:r>
            <a:r>
              <a:rPr lang="it-IT" dirty="0" smtClean="0"/>
              <a:t>si riferiscono.”»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dirty="0" smtClean="0"/>
              <a:t>Il chiarimento necessario circa il diverso campo di applicazione delle due parti del comma 4/8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607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30338"/>
          </a:xfrm>
        </p:spPr>
        <p:txBody>
          <a:bodyPr/>
          <a:lstStyle/>
          <a:p>
            <a:r>
              <a:rPr lang="it-IT" altLang="it-IT" sz="4000" smtClean="0">
                <a:solidFill>
                  <a:schemeClr val="accent1"/>
                </a:solidFill>
              </a:rPr>
              <a:t>Nel commercio, turismo e spettacolo</a:t>
            </a:r>
            <a:br>
              <a:rPr lang="it-IT" altLang="it-IT" sz="4000" smtClean="0">
                <a:solidFill>
                  <a:schemeClr val="accent1"/>
                </a:solidFill>
              </a:rPr>
            </a:br>
            <a:r>
              <a:rPr lang="it-IT" altLang="it-IT" sz="4000" smtClean="0">
                <a:solidFill>
                  <a:schemeClr val="accent1"/>
                </a:solidFill>
              </a:rPr>
              <a:t>il rinnovo stagionale o annuale è libero</a:t>
            </a:r>
            <a:endParaRPr lang="it-IT" altLang="it-IT" sz="4000" dirty="0" smtClean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it-IT" sz="2800" b="1" smtClean="0"/>
              <a:t>Ordine del giorno</a:t>
            </a:r>
            <a:r>
              <a:rPr lang="it-IT" sz="2800" smtClean="0"/>
              <a:t> accolto dal Governo, 5.5.14:</a:t>
            </a:r>
          </a:p>
          <a:p>
            <a:pPr marL="0" indent="0">
              <a:buNone/>
            </a:pPr>
            <a:r>
              <a:rPr lang="it-IT" sz="3000" smtClean="0"/>
              <a:t>«Il Senato […] considerato che nei settori del commercio, del turismo e dello spettacolo è da sempre consentito […] impegna il Governo a emanare una circolare interpretativa che chiarisca […] nel senso della </a:t>
            </a:r>
            <a:r>
              <a:rPr lang="it-IT" sz="3000" smtClean="0">
                <a:solidFill>
                  <a:srgbClr val="C00000"/>
                </a:solidFill>
              </a:rPr>
              <a:t>piena legittimità dei suddetti </a:t>
            </a:r>
            <a:r>
              <a:rPr lang="it-IT" sz="3000" b="1" smtClean="0">
                <a:solidFill>
                  <a:srgbClr val="C00000"/>
                </a:solidFill>
              </a:rPr>
              <a:t>rinnovi</a:t>
            </a:r>
            <a:r>
              <a:rPr lang="it-IT" sz="3000" smtClean="0">
                <a:solidFill>
                  <a:srgbClr val="C00000"/>
                </a:solidFill>
              </a:rPr>
              <a:t> di assunzione a termine</a:t>
            </a:r>
            <a:r>
              <a:rPr lang="it-IT" sz="3000" smtClean="0"/>
              <a:t> tra lo stesso datore e lo stesso prestatore di lavoro, </a:t>
            </a:r>
            <a:r>
              <a:rPr lang="it-IT" sz="3000" smtClean="0">
                <a:solidFill>
                  <a:srgbClr val="C00000"/>
                </a:solidFill>
              </a:rPr>
              <a:t>senza che possa intendersi applicabile il limite di durata complessiva dei trentasei mesi</a:t>
            </a:r>
            <a:r>
              <a:rPr lang="it-IT" sz="3000" smtClean="0"/>
              <a:t>.»</a:t>
            </a:r>
          </a:p>
          <a:p>
            <a:pPr marL="0" indent="0"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92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30338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accent1"/>
                </a:solidFill>
              </a:rPr>
              <a:t>La comunicazione al lavoratore</a:t>
            </a:r>
            <a:br>
              <a:rPr lang="it-IT" altLang="it-IT" sz="4000" dirty="0" smtClean="0">
                <a:solidFill>
                  <a:schemeClr val="accent1"/>
                </a:solidFill>
              </a:rPr>
            </a:br>
            <a:r>
              <a:rPr lang="it-IT" altLang="it-IT" sz="4000" dirty="0" smtClean="0">
                <a:solidFill>
                  <a:schemeClr val="accent1"/>
                </a:solidFill>
              </a:rPr>
              <a:t>del diritto di precedenza deve avvenire con l’atto di assunzione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00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it-IT" sz="2800" dirty="0" smtClean="0"/>
              <a:t>Nuovo art. 5, comma 4-</a:t>
            </a:r>
            <a:r>
              <a:rPr lang="it-IT" sz="2800" dirty="0" err="1" smtClean="0"/>
              <a:t>sexies</a:t>
            </a:r>
            <a:r>
              <a:rPr lang="it-IT" sz="2800" dirty="0" smtClean="0"/>
              <a:t>, del d.lgs. n. 368/2001</a:t>
            </a:r>
          </a:p>
          <a:p>
            <a:pPr marL="0" indent="0">
              <a:buNone/>
              <a:defRPr/>
            </a:pPr>
            <a:r>
              <a:rPr lang="it-IT" dirty="0" smtClean="0"/>
              <a:t>«[…] </a:t>
            </a:r>
            <a:r>
              <a:rPr lang="it-IT" dirty="0"/>
              <a:t>Il </a:t>
            </a:r>
            <a:r>
              <a:rPr lang="it-IT" dirty="0" smtClean="0"/>
              <a:t>diritto </a:t>
            </a:r>
            <a:r>
              <a:rPr lang="it-IT" dirty="0"/>
              <a:t>di precedenza di cui ai commi </a:t>
            </a:r>
            <a:r>
              <a:rPr lang="it-IT" dirty="0" err="1"/>
              <a:t>4-</a:t>
            </a:r>
            <a:r>
              <a:rPr lang="it-IT" i="1" dirty="0" err="1"/>
              <a:t>quater</a:t>
            </a:r>
            <a:r>
              <a:rPr lang="it-IT" dirty="0"/>
              <a:t> e </a:t>
            </a:r>
            <a:r>
              <a:rPr lang="it-IT" dirty="0" smtClean="0"/>
              <a:t>4-</a:t>
            </a:r>
            <a:r>
              <a:rPr lang="it-IT" i="1" dirty="0" err="1" smtClean="0"/>
              <a:t>quinquies</a:t>
            </a:r>
            <a:r>
              <a:rPr lang="it-IT" dirty="0"/>
              <a:t> </a:t>
            </a:r>
            <a:r>
              <a:rPr lang="it-IT" dirty="0" smtClean="0"/>
              <a:t>deve essere espressamente richiamato </a:t>
            </a:r>
            <a:r>
              <a:rPr lang="it-IT" dirty="0" smtClean="0">
                <a:solidFill>
                  <a:srgbClr val="C00000"/>
                </a:solidFill>
              </a:rPr>
              <a:t>nell’atto scritto di cui all’articolo 1</a:t>
            </a:r>
            <a:r>
              <a:rPr lang="it-IT" dirty="0" smtClean="0"/>
              <a:t>, comma 2.»  </a:t>
            </a:r>
          </a:p>
          <a:p>
            <a:pPr marL="0" indent="0">
              <a:buNone/>
              <a:defRPr/>
            </a:pPr>
            <a:r>
              <a:rPr lang="it-IT" dirty="0" smtClean="0"/>
              <a:t>(cioè nel contratto costitutivo del rapporto)</a:t>
            </a:r>
            <a:endParaRPr lang="it-IT" dirty="0"/>
          </a:p>
          <a:p>
            <a:pPr marL="0" indent="0"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28625" y="236538"/>
            <a:ext cx="8229600" cy="600075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it-IT" sz="5000" dirty="0" smtClean="0"/>
          </a:p>
          <a:p>
            <a:pPr algn="ctr">
              <a:buFont typeface="Arial" charset="0"/>
              <a:buNone/>
              <a:defRPr/>
            </a:pPr>
            <a:endParaRPr lang="it-IT" sz="3000" dirty="0" smtClean="0">
              <a:solidFill>
                <a:srgbClr val="4BACC6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it-IT" sz="1000" dirty="0" smtClean="0">
              <a:solidFill>
                <a:schemeClr val="accent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it-IT" sz="1000" dirty="0" smtClean="0">
              <a:solidFill>
                <a:schemeClr val="accent1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it-IT" sz="5400" dirty="0" smtClean="0">
                <a:solidFill>
                  <a:schemeClr val="accent1"/>
                </a:solidFill>
              </a:rPr>
              <a:t>Grazie per l’attenzione</a:t>
            </a:r>
          </a:p>
          <a:p>
            <a:pPr marL="0" indent="19050">
              <a:buFont typeface="Arial" charset="0"/>
              <a:buNone/>
              <a:defRPr/>
            </a:pPr>
            <a:endParaRPr lang="it-IT" sz="1400" dirty="0" smtClean="0"/>
          </a:p>
          <a:p>
            <a:pPr marL="0" indent="19050" algn="ctr">
              <a:buFont typeface="Arial" charset="0"/>
              <a:buNone/>
              <a:defRPr/>
            </a:pPr>
            <a:r>
              <a:rPr lang="it-IT" sz="2200" dirty="0" smtClean="0"/>
              <a:t>Queste </a:t>
            </a:r>
            <a:r>
              <a:rPr lang="it-IT" sz="2200" i="1" dirty="0" err="1" smtClean="0"/>
              <a:t>slides</a:t>
            </a:r>
            <a:r>
              <a:rPr lang="it-IT" sz="2200" dirty="0" smtClean="0"/>
              <a:t> possono essere scaricate dal sito </a:t>
            </a:r>
            <a:r>
              <a:rPr lang="it-IT" sz="2400" i="1" dirty="0" smtClean="0"/>
              <a:t>www.pietroichino.it</a:t>
            </a:r>
            <a:endParaRPr lang="it-IT" sz="2400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19050">
              <a:buFont typeface="Arial" charset="0"/>
              <a:buNone/>
              <a:defRPr/>
            </a:pPr>
            <a:endParaRPr lang="it-IT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430338"/>
          </a:xfrm>
        </p:spPr>
        <p:txBody>
          <a:bodyPr/>
          <a:lstStyle/>
          <a:p>
            <a:r>
              <a:rPr lang="it-IT" altLang="it-IT" sz="4700" dirty="0" smtClean="0">
                <a:solidFill>
                  <a:schemeClr val="accent1"/>
                </a:solidFill>
              </a:rPr>
              <a:t>L’enunciazione della </a:t>
            </a:r>
            <a:r>
              <a:rPr lang="it-IT" altLang="it-IT" sz="4700" i="1" dirty="0" smtClean="0">
                <a:solidFill>
                  <a:schemeClr val="accent1"/>
                </a:solidFill>
              </a:rPr>
              <a:t>ratio </a:t>
            </a:r>
            <a:r>
              <a:rPr lang="it-IT" altLang="it-IT" sz="4700" i="1" dirty="0" err="1" smtClean="0">
                <a:solidFill>
                  <a:schemeClr val="accent1"/>
                </a:solidFill>
              </a:rPr>
              <a:t>legis</a:t>
            </a:r>
            <a:r>
              <a:rPr lang="it-IT" altLang="it-IT" sz="4700" dirty="0">
                <a:solidFill>
                  <a:schemeClr val="accent1"/>
                </a:solidFill>
              </a:rPr>
              <a:t>:</a:t>
            </a:r>
            <a:r>
              <a:rPr lang="it-IT" altLang="it-IT" sz="4700" dirty="0" smtClean="0">
                <a:solidFill>
                  <a:schemeClr val="accent1"/>
                </a:solidFill>
              </a:rPr>
              <a:t/>
            </a:r>
            <a:br>
              <a:rPr lang="it-IT" altLang="it-IT" sz="4700" dirty="0" smtClean="0">
                <a:solidFill>
                  <a:schemeClr val="accent1"/>
                </a:solidFill>
              </a:rPr>
            </a:br>
            <a:r>
              <a:rPr lang="it-IT" altLang="it-IT" sz="3800" dirty="0" smtClean="0">
                <a:solidFill>
                  <a:schemeClr val="accent1"/>
                </a:solidFill>
              </a:rPr>
              <a:t>la situazione di straordinaria incertezza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3000" dirty="0" smtClean="0"/>
              <a:t>Articolo 1, primo comma (il c.d. «preambolo»):</a:t>
            </a:r>
          </a:p>
          <a:p>
            <a:pPr marL="0" indent="0">
              <a:buFont typeface="Arial" charset="0"/>
              <a:buNone/>
              <a:defRPr/>
            </a:pPr>
            <a:r>
              <a:rPr lang="it-IT" dirty="0" smtClean="0"/>
              <a:t>«Considerata la perdurante crisi occupazionale e l’</a:t>
            </a:r>
            <a:r>
              <a:rPr lang="it-IT" dirty="0" smtClean="0">
                <a:solidFill>
                  <a:srgbClr val="C00000"/>
                </a:solidFill>
              </a:rPr>
              <a:t>incertezza dell’attuale quadro economico</a:t>
            </a:r>
            <a:r>
              <a:rPr lang="it-IT" dirty="0" smtClean="0"/>
              <a:t> nel quale le imprese devono operare …»</a:t>
            </a:r>
          </a:p>
          <a:p>
            <a:pPr marL="0" indent="0">
              <a:buNone/>
              <a:defRPr/>
            </a:pPr>
            <a:endParaRPr lang="it-IT" sz="500" dirty="0" smtClean="0"/>
          </a:p>
          <a:p>
            <a:pPr marL="0" indent="0">
              <a:buNone/>
              <a:defRPr/>
            </a:pPr>
            <a:r>
              <a:rPr lang="it-IT" sz="3000" dirty="0" smtClean="0"/>
              <a:t>… si sancisce la regola del possibile </a:t>
            </a:r>
            <a:r>
              <a:rPr lang="it-IT" sz="3000" dirty="0" smtClean="0">
                <a:solidFill>
                  <a:srgbClr val="C00000"/>
                </a:solidFill>
              </a:rPr>
              <a:t>triennio iniziale di non piena stabilità</a:t>
            </a:r>
            <a:r>
              <a:rPr lang="it-IT" sz="3000" dirty="0" smtClean="0"/>
              <a:t> del rapporto di lavoro, per ora nella forma del c. a termine, domani anche in quella del contratto a t. </a:t>
            </a:r>
            <a:r>
              <a:rPr lang="it-IT" sz="3000" dirty="0" err="1" smtClean="0"/>
              <a:t>indeterm</a:t>
            </a:r>
            <a:r>
              <a:rPr lang="it-IT" sz="3000" dirty="0" smtClean="0"/>
              <a:t>. </a:t>
            </a:r>
            <a:r>
              <a:rPr lang="it-IT" sz="3000" dirty="0" smtClean="0"/>
              <a:t>a protezione crescente 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60538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L’impegno di Governo e maggioranza per la riforma organica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211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it-IT" sz="800" dirty="0"/>
          </a:p>
          <a:p>
            <a:pPr marL="0" indent="0">
              <a:buFont typeface="Arial" charset="0"/>
              <a:buNone/>
              <a:defRPr/>
            </a:pPr>
            <a:r>
              <a:rPr lang="it-IT" sz="3000" dirty="0" smtClean="0"/>
              <a:t>Ancora articolo 1, primo comma:</a:t>
            </a:r>
          </a:p>
          <a:p>
            <a:pPr marL="0" indent="0">
              <a:buFont typeface="Arial" charset="0"/>
              <a:buNone/>
              <a:defRPr/>
            </a:pPr>
            <a:r>
              <a:rPr lang="it-IT" dirty="0" smtClean="0"/>
              <a:t>«… nelle more dell’adozione di un </a:t>
            </a:r>
            <a:r>
              <a:rPr lang="it-IT" b="1" dirty="0" smtClean="0">
                <a:solidFill>
                  <a:srgbClr val="C00000"/>
                </a:solidFill>
              </a:rPr>
              <a:t>testo unico semplificato</a:t>
            </a:r>
            <a:r>
              <a:rPr lang="it-IT" dirty="0" smtClean="0"/>
              <a:t> della disciplina dei rapporti di lavoro, con la previsione sperimentale del </a:t>
            </a:r>
            <a:r>
              <a:rPr lang="it-IT" b="1" dirty="0" smtClean="0">
                <a:solidFill>
                  <a:srgbClr val="C00000"/>
                </a:solidFill>
              </a:rPr>
              <a:t>contratto di lavoro a tempo indeterminato a protezione crescente</a:t>
            </a:r>
            <a:r>
              <a:rPr lang="it-IT" dirty="0" smtClean="0"/>
              <a:t>, e salva l’attuale artico-lazione delle tipologie dei contratti di lavoro…»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499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Il limite dei 36 mesi</a:t>
            </a:r>
            <a:br>
              <a:rPr lang="it-IT" altLang="it-IT" sz="4200" dirty="0" smtClean="0">
                <a:solidFill>
                  <a:schemeClr val="accent1"/>
                </a:solidFill>
              </a:rPr>
            </a:br>
            <a:r>
              <a:rPr lang="it-IT" altLang="it-IT" sz="4200" dirty="0" smtClean="0">
                <a:solidFill>
                  <a:schemeClr val="accent1"/>
                </a:solidFill>
              </a:rPr>
              <a:t>e l’abolizione drastica della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3000" dirty="0" smtClean="0"/>
              <a:t>Nuovo articolo 1 del d.lgs. n. 368/2001:</a:t>
            </a:r>
          </a:p>
          <a:p>
            <a:pPr marL="0" indent="0">
              <a:buNone/>
              <a:defRPr/>
            </a:pPr>
            <a:r>
              <a:rPr lang="it-IT" dirty="0" smtClean="0"/>
              <a:t>«È consentita </a:t>
            </a:r>
            <a:r>
              <a:rPr lang="it-IT" dirty="0"/>
              <a:t>l'apposizione di un termine alla durata del contratto di lavoro subordinato </a:t>
            </a:r>
            <a:r>
              <a:rPr lang="it-IT" sz="2600" strike="sngStrike" dirty="0"/>
              <a:t>a fronte di ragioni di carattere tecnico, produttivo, organizzativo o sostitutivo, anche se riferibili alla ordinaria attività del datore di </a:t>
            </a:r>
            <a:r>
              <a:rPr lang="it-IT" sz="2600" strike="sngStrike" dirty="0" smtClean="0"/>
              <a:t>lavoro</a:t>
            </a:r>
            <a:r>
              <a:rPr lang="it-IT" dirty="0" smtClean="0"/>
              <a:t> </a:t>
            </a:r>
            <a:r>
              <a:rPr lang="it-IT" dirty="0"/>
              <a:t>di durata </a:t>
            </a:r>
            <a:r>
              <a:rPr lang="it-IT" dirty="0">
                <a:solidFill>
                  <a:srgbClr val="C00000"/>
                </a:solidFill>
              </a:rPr>
              <a:t>non superiore a trentasei </a:t>
            </a:r>
            <a:r>
              <a:rPr lang="it-IT" dirty="0" smtClean="0">
                <a:solidFill>
                  <a:srgbClr val="C00000"/>
                </a:solidFill>
              </a:rPr>
              <a:t>mesi</a:t>
            </a:r>
            <a:r>
              <a:rPr lang="it-IT" dirty="0" smtClean="0"/>
              <a:t>, </a:t>
            </a:r>
            <a:r>
              <a:rPr lang="it-IT" dirty="0"/>
              <a:t>comprensiva di eventuali </a:t>
            </a:r>
            <a:r>
              <a:rPr lang="it-IT" dirty="0" smtClean="0"/>
              <a:t>proroghe</a:t>
            </a:r>
            <a:r>
              <a:rPr lang="it-IT" dirty="0"/>
              <a:t>, </a:t>
            </a:r>
            <a:r>
              <a:rPr lang="it-IT" dirty="0" smtClean="0"/>
              <a:t>[…] per </a:t>
            </a:r>
            <a:r>
              <a:rPr lang="it-IT" dirty="0"/>
              <a:t>lo svolgimento di </a:t>
            </a:r>
            <a:r>
              <a:rPr lang="it-IT" dirty="0">
                <a:solidFill>
                  <a:srgbClr val="C00000"/>
                </a:solidFill>
              </a:rPr>
              <a:t>qualunque tipo di </a:t>
            </a:r>
            <a:r>
              <a:rPr lang="it-IT" dirty="0" smtClean="0">
                <a:solidFill>
                  <a:srgbClr val="C00000"/>
                </a:solidFill>
              </a:rPr>
              <a:t>mansione</a:t>
            </a:r>
            <a:r>
              <a:rPr lang="it-IT" dirty="0" smtClean="0"/>
              <a:t>…»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874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Nel limite dei 36 mesi si computano anche periodi di somministrazione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3000" dirty="0" smtClean="0"/>
              <a:t>Nuovo art. 5, comma </a:t>
            </a:r>
            <a:r>
              <a:rPr lang="it-IT" sz="3000" dirty="0" err="1" smtClean="0"/>
              <a:t>4-</a:t>
            </a:r>
            <a:r>
              <a:rPr lang="it-IT" sz="3000" i="1" dirty="0" err="1" smtClean="0"/>
              <a:t>bis</a:t>
            </a:r>
            <a:r>
              <a:rPr lang="it-IT" sz="3000" i="1" dirty="0" smtClean="0"/>
              <a:t>,</a:t>
            </a:r>
            <a:r>
              <a:rPr lang="it-IT" sz="3000" dirty="0" smtClean="0"/>
              <a:t> d.lgs. n. 368/2001:</a:t>
            </a:r>
          </a:p>
          <a:p>
            <a:pPr marL="0" indent="0">
              <a:buNone/>
              <a:defRPr/>
            </a:pPr>
            <a:r>
              <a:rPr lang="it-IT" dirty="0" smtClean="0"/>
              <a:t>«[…] ai </a:t>
            </a:r>
            <a:r>
              <a:rPr lang="it-IT" dirty="0"/>
              <a:t>fini del suddetto computo del periodo massimo di durata del </a:t>
            </a:r>
            <a:r>
              <a:rPr lang="it-IT" dirty="0" smtClean="0"/>
              <a:t>contr. </a:t>
            </a:r>
            <a:r>
              <a:rPr lang="it-IT" dirty="0"/>
              <a:t>a </a:t>
            </a:r>
            <a:r>
              <a:rPr lang="it-IT" dirty="0" smtClean="0"/>
              <a:t>t. </a:t>
            </a:r>
            <a:r>
              <a:rPr lang="it-IT" dirty="0" err="1" smtClean="0"/>
              <a:t>det</a:t>
            </a:r>
            <a:r>
              <a:rPr lang="it-IT" dirty="0" smtClean="0"/>
              <a:t>., </a:t>
            </a:r>
            <a:r>
              <a:rPr lang="it-IT" dirty="0"/>
              <a:t>pari a trentasei mesi, </a:t>
            </a:r>
            <a:r>
              <a:rPr lang="it-IT" dirty="0">
                <a:solidFill>
                  <a:srgbClr val="C00000"/>
                </a:solidFill>
              </a:rPr>
              <a:t>si tiene altresì conto dei periodi di missione aventi ad oggetto mansioni equivalenti</a:t>
            </a:r>
            <a:r>
              <a:rPr lang="it-IT" dirty="0"/>
              <a:t>, svolti fra i medesimi soggetti, ai sensi </a:t>
            </a:r>
            <a:r>
              <a:rPr lang="it-IT" dirty="0" smtClean="0"/>
              <a:t>dell’art. </a:t>
            </a:r>
            <a:r>
              <a:rPr lang="it-IT" dirty="0"/>
              <a:t>20 del </a:t>
            </a:r>
            <a:r>
              <a:rPr lang="it-IT" dirty="0" err="1" smtClean="0"/>
              <a:t>d.lgs</a:t>
            </a:r>
            <a:r>
              <a:rPr lang="it-IT" dirty="0" smtClean="0"/>
              <a:t> n. 276/2003 […], </a:t>
            </a:r>
            <a:r>
              <a:rPr lang="it-IT" dirty="0"/>
              <a:t>inerente alla </a:t>
            </a:r>
            <a:r>
              <a:rPr lang="it-IT" dirty="0">
                <a:solidFill>
                  <a:srgbClr val="C00000"/>
                </a:solidFill>
              </a:rPr>
              <a:t>somministrazione di lavoro a tempo determinato</a:t>
            </a:r>
            <a:r>
              <a:rPr lang="it-IT" dirty="0" smtClean="0"/>
              <a:t>.»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303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30338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accent1"/>
                </a:solidFill>
              </a:rPr>
              <a:t>Un dubbio concernente l’applicabilità </a:t>
            </a:r>
            <a:br>
              <a:rPr lang="it-IT" altLang="it-IT" sz="4000" dirty="0" smtClean="0">
                <a:solidFill>
                  <a:schemeClr val="accent1"/>
                </a:solidFill>
              </a:rPr>
            </a:br>
            <a:r>
              <a:rPr lang="it-IT" altLang="it-IT" sz="4000" dirty="0" smtClean="0">
                <a:solidFill>
                  <a:schemeClr val="accent1"/>
                </a:solidFill>
              </a:rPr>
              <a:t>dei nuovi limiti alla somministrazione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137"/>
            <a:ext cx="8229600" cy="43211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it-IT" sz="3000" dirty="0"/>
              <a:t>N</a:t>
            </a:r>
            <a:r>
              <a:rPr lang="it-IT" sz="3000" dirty="0" smtClean="0"/>
              <a:t>uovo </a:t>
            </a:r>
            <a:r>
              <a:rPr lang="it-IT" sz="3000" dirty="0"/>
              <a:t>articolo 1 del d.lgs. n. </a:t>
            </a:r>
            <a:r>
              <a:rPr lang="it-IT" sz="3000" dirty="0" smtClean="0"/>
              <a:t>368/2001</a:t>
            </a:r>
            <a:r>
              <a:rPr lang="it-IT" sz="3000" dirty="0"/>
              <a:t> </a:t>
            </a:r>
            <a:r>
              <a:rPr lang="it-IT" sz="3000" i="1" dirty="0" smtClean="0"/>
              <a:t>(segue)</a:t>
            </a:r>
            <a:r>
              <a:rPr lang="it-IT" sz="3000" dirty="0" smtClean="0"/>
              <a:t>:</a:t>
            </a:r>
          </a:p>
          <a:p>
            <a:pPr marL="0" indent="0">
              <a:buNone/>
              <a:defRPr/>
            </a:pPr>
            <a:r>
              <a:rPr lang="it-IT" dirty="0" smtClean="0"/>
              <a:t>«… sia </a:t>
            </a:r>
            <a:r>
              <a:rPr lang="it-IT" dirty="0"/>
              <a:t>nella forma del contratto a tempo determinato, </a:t>
            </a:r>
            <a:r>
              <a:rPr lang="it-IT" dirty="0">
                <a:solidFill>
                  <a:srgbClr val="C00000"/>
                </a:solidFill>
              </a:rPr>
              <a:t>sia nell’ambito di un contratto di somministrazione</a:t>
            </a:r>
            <a:r>
              <a:rPr lang="it-IT" dirty="0"/>
              <a:t> a tempo determinato ai sensi del comma 4 dell’articolo 20 del decreto legislativo 10 settembre 2003, n. </a:t>
            </a:r>
            <a:r>
              <a:rPr lang="it-IT" dirty="0" smtClean="0"/>
              <a:t>276.»</a:t>
            </a:r>
          </a:p>
          <a:p>
            <a:pPr marL="0" indent="0">
              <a:buNone/>
              <a:defRPr/>
            </a:pPr>
            <a:endParaRPr lang="it-IT" sz="1000" dirty="0"/>
          </a:p>
          <a:p>
            <a:pPr marL="0" indent="0">
              <a:buNone/>
              <a:defRPr/>
            </a:pPr>
            <a:r>
              <a:rPr lang="it-IT" dirty="0" smtClean="0"/>
              <a:t>Ma la questione è chiarita con </a:t>
            </a:r>
            <a:r>
              <a:rPr lang="it-IT" b="1" dirty="0" smtClean="0"/>
              <a:t>ordine del giorno</a:t>
            </a:r>
            <a:r>
              <a:rPr lang="it-IT" dirty="0" smtClean="0"/>
              <a:t> </a:t>
            </a:r>
            <a:r>
              <a:rPr lang="it-IT" sz="2800" dirty="0" smtClean="0"/>
              <a:t>(v. </a:t>
            </a:r>
            <a:r>
              <a:rPr lang="it-IT" sz="2800" i="1" dirty="0" smtClean="0"/>
              <a:t>slide</a:t>
            </a:r>
            <a:r>
              <a:rPr lang="it-IT" sz="2800" dirty="0" smtClean="0"/>
              <a:t> seguente)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329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342478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La disciplina del contratto a termine</a:t>
            </a:r>
            <a:br>
              <a:rPr lang="it-IT" altLang="it-IT" sz="4200" dirty="0" smtClean="0">
                <a:solidFill>
                  <a:schemeClr val="accent1"/>
                </a:solidFill>
              </a:rPr>
            </a:br>
            <a:r>
              <a:rPr lang="it-IT" altLang="it-IT" sz="4200" b="1" dirty="0" smtClean="0">
                <a:solidFill>
                  <a:schemeClr val="accent1"/>
                </a:solidFill>
              </a:rPr>
              <a:t>non</a:t>
            </a:r>
            <a:r>
              <a:rPr lang="it-IT" altLang="it-IT" sz="4200" dirty="0" smtClean="0">
                <a:solidFill>
                  <a:schemeClr val="accent1"/>
                </a:solidFill>
              </a:rPr>
              <a:t> si applica alla somministrazione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11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it-IT" sz="2800" b="1" dirty="0" smtClean="0"/>
              <a:t>Ordine del giorno</a:t>
            </a:r>
            <a:r>
              <a:rPr lang="it-IT" sz="2800" dirty="0" smtClean="0"/>
              <a:t> accolto dal Governo, 5.5.14:</a:t>
            </a:r>
          </a:p>
          <a:p>
            <a:pPr marL="0" indent="0">
              <a:buNone/>
            </a:pPr>
            <a:r>
              <a:rPr lang="it-IT" sz="3000" dirty="0" smtClean="0"/>
              <a:t>«… impegna </a:t>
            </a:r>
            <a:r>
              <a:rPr lang="it-IT" sz="3000" dirty="0"/>
              <a:t>il </a:t>
            </a:r>
            <a:r>
              <a:rPr lang="it-IT" sz="3000" dirty="0" smtClean="0"/>
              <a:t>Governo a </a:t>
            </a:r>
            <a:r>
              <a:rPr lang="it-IT" sz="3000" dirty="0"/>
              <a:t>operare in sede di interpretazione e applicazione dell’articolo 1 del decreto-legge nella sua nuova </a:t>
            </a:r>
            <a:r>
              <a:rPr lang="it-IT" sz="3000" dirty="0" smtClean="0"/>
              <a:t>formulazione, </a:t>
            </a:r>
            <a:r>
              <a:rPr lang="it-IT" sz="3000" dirty="0"/>
              <a:t>confermando   che  </a:t>
            </a:r>
            <a:r>
              <a:rPr lang="it-IT" sz="3000" dirty="0">
                <a:solidFill>
                  <a:srgbClr val="C00000"/>
                </a:solidFill>
              </a:rPr>
              <a:t>i limiti  di cui all'articolo 1</a:t>
            </a:r>
            <a:r>
              <a:rPr lang="it-IT" sz="3000" dirty="0"/>
              <a:t>, comma 1,  e all'articolo 5, comma </a:t>
            </a:r>
            <a:r>
              <a:rPr lang="it-IT" sz="3000" dirty="0" err="1"/>
              <a:t>4-</a:t>
            </a:r>
            <a:r>
              <a:rPr lang="it-IT" sz="3000" i="1" dirty="0" err="1"/>
              <a:t>bis</a:t>
            </a:r>
            <a:r>
              <a:rPr lang="it-IT" sz="3000" dirty="0"/>
              <a:t>, secondo periodo, del d. </a:t>
            </a:r>
            <a:r>
              <a:rPr lang="it-IT" sz="3000" dirty="0" err="1"/>
              <a:t>lgs</a:t>
            </a:r>
            <a:r>
              <a:rPr lang="it-IT" sz="3000" dirty="0"/>
              <a:t>. n. 368/2001</a:t>
            </a:r>
            <a:r>
              <a:rPr lang="it-IT" sz="3000" dirty="0" smtClean="0"/>
              <a:t>, […] </a:t>
            </a:r>
            <a:r>
              <a:rPr lang="it-IT" sz="3000" dirty="0" smtClean="0">
                <a:solidFill>
                  <a:srgbClr val="C00000"/>
                </a:solidFill>
              </a:rPr>
              <a:t>sono </a:t>
            </a:r>
            <a:r>
              <a:rPr lang="it-IT" sz="3000" dirty="0">
                <a:solidFill>
                  <a:srgbClr val="C00000"/>
                </a:solidFill>
              </a:rPr>
              <a:t>esclusivamente riferibili al contratto a tempo determinato</a:t>
            </a:r>
            <a:r>
              <a:rPr lang="it-IT" sz="3000" dirty="0"/>
              <a:t> e non al lavoro  somministrato tramite agenzia</a:t>
            </a:r>
            <a:r>
              <a:rPr lang="it-IT" sz="3000" dirty="0" smtClean="0"/>
              <a:t>.»</a:t>
            </a:r>
            <a:endParaRPr lang="it-IT" sz="3000" dirty="0"/>
          </a:p>
          <a:p>
            <a:pPr marL="0" indent="0"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384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Il limite delle 5 proroghe</a:t>
            </a:r>
            <a:br>
              <a:rPr lang="it-IT" altLang="it-IT" sz="4200" dirty="0" smtClean="0">
                <a:solidFill>
                  <a:schemeClr val="accent1"/>
                </a:solidFill>
              </a:rPr>
            </a:br>
            <a:r>
              <a:rPr lang="it-IT" altLang="it-IT" sz="4200" dirty="0" smtClean="0">
                <a:solidFill>
                  <a:schemeClr val="accent1"/>
                </a:solidFill>
              </a:rPr>
              <a:t>(che non si riferisce ai rinnovi)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3000" dirty="0" smtClean="0"/>
              <a:t>Nuovo articolo 4 del d.lgs. n. 368/2001:</a:t>
            </a:r>
          </a:p>
          <a:p>
            <a:pPr marL="0" indent="0">
              <a:buNone/>
              <a:defRPr/>
            </a:pPr>
            <a:r>
              <a:rPr lang="it-IT" dirty="0" smtClean="0"/>
              <a:t>«1. […] </a:t>
            </a:r>
            <a:r>
              <a:rPr lang="it-IT" dirty="0" smtClean="0">
                <a:solidFill>
                  <a:srgbClr val="C00000"/>
                </a:solidFill>
              </a:rPr>
              <a:t>le </a:t>
            </a:r>
            <a:r>
              <a:rPr lang="it-IT" dirty="0">
                <a:solidFill>
                  <a:srgbClr val="C00000"/>
                </a:solidFill>
              </a:rPr>
              <a:t>proroghe</a:t>
            </a:r>
            <a:r>
              <a:rPr lang="it-IT" dirty="0"/>
              <a:t> sono ammesse, fino ad un massimo di </a:t>
            </a:r>
            <a:r>
              <a:rPr lang="it-IT" dirty="0">
                <a:solidFill>
                  <a:srgbClr val="C00000"/>
                </a:solidFill>
              </a:rPr>
              <a:t>cinque volte</a:t>
            </a:r>
            <a:r>
              <a:rPr lang="it-IT" dirty="0"/>
              <a:t>, nell’arco dei complessivi trentasei mesi, </a:t>
            </a:r>
            <a:r>
              <a:rPr lang="it-IT" dirty="0">
                <a:solidFill>
                  <a:srgbClr val="C00000"/>
                </a:solidFill>
              </a:rPr>
              <a:t>indipendentemente dal numero dei rinnovi</a:t>
            </a:r>
            <a:r>
              <a:rPr lang="it-IT" dirty="0"/>
              <a:t> e a condizione che si riferiscano alla stessa attività </a:t>
            </a:r>
            <a:r>
              <a:rPr lang="it-IT" dirty="0" smtClean="0"/>
              <a:t>lavorativa.</a:t>
            </a:r>
          </a:p>
          <a:p>
            <a:pPr marL="0" indent="0">
              <a:buNone/>
              <a:defRPr/>
            </a:pPr>
            <a:r>
              <a:rPr lang="it-IT" sz="2600" strike="sngStrike" dirty="0"/>
              <a:t>2. L'onere della prova relativa all'obiettiva esistenza delle ragioni che giustificano l'eventuale proroga del termine stesso è a carico del datore di lavoro.</a:t>
            </a:r>
            <a:r>
              <a:rPr lang="it-IT" dirty="0" smtClean="0"/>
              <a:t>»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109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430338"/>
          </a:xfrm>
        </p:spPr>
        <p:txBody>
          <a:bodyPr/>
          <a:lstStyle/>
          <a:p>
            <a:r>
              <a:rPr lang="it-IT" altLang="it-IT" sz="4200" dirty="0" smtClean="0">
                <a:solidFill>
                  <a:schemeClr val="accent1"/>
                </a:solidFill>
              </a:rPr>
              <a:t>Il limite </a:t>
            </a:r>
            <a:r>
              <a:rPr lang="it-IT" altLang="it-IT" sz="4200" dirty="0" smtClean="0">
                <a:solidFill>
                  <a:schemeClr val="accent1"/>
                </a:solidFill>
              </a:rPr>
              <a:t>massimo del 20% di </a:t>
            </a:r>
            <a:br>
              <a:rPr lang="it-IT" altLang="it-IT" sz="4200" dirty="0" smtClean="0">
                <a:solidFill>
                  <a:schemeClr val="accent1"/>
                </a:solidFill>
              </a:rPr>
            </a:br>
            <a:r>
              <a:rPr lang="it-IT" altLang="it-IT" sz="4200" dirty="0" smtClean="0">
                <a:solidFill>
                  <a:schemeClr val="accent1"/>
                </a:solidFill>
              </a:rPr>
              <a:t>contratti a termine nell’organico...</a:t>
            </a:r>
            <a:endParaRPr lang="it-IT" altLang="it-IT" sz="4200" dirty="0" smtClean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2800" dirty="0" smtClean="0"/>
              <a:t>Nuovo articolo </a:t>
            </a:r>
            <a:r>
              <a:rPr lang="it-IT" sz="2800" dirty="0"/>
              <a:t>1</a:t>
            </a:r>
            <a:r>
              <a:rPr lang="it-IT" sz="2800" dirty="0" smtClean="0"/>
              <a:t>, comma 1, d.lgs</a:t>
            </a:r>
            <a:r>
              <a:rPr lang="it-IT" sz="2800" dirty="0" smtClean="0"/>
              <a:t>. n. 368/2001:</a:t>
            </a:r>
          </a:p>
          <a:p>
            <a:pPr marL="0" indent="0">
              <a:buNone/>
              <a:defRPr/>
            </a:pPr>
            <a:r>
              <a:rPr lang="it-IT" dirty="0" smtClean="0"/>
              <a:t>«</a:t>
            </a:r>
            <a:r>
              <a:rPr lang="it-IT" dirty="0"/>
              <a:t>il numero complessivo di contratti a </a:t>
            </a:r>
            <a:r>
              <a:rPr lang="it-IT" dirty="0" smtClean="0"/>
              <a:t>t. </a:t>
            </a:r>
            <a:r>
              <a:rPr lang="it-IT" dirty="0" err="1" smtClean="0"/>
              <a:t>det</a:t>
            </a:r>
            <a:r>
              <a:rPr lang="it-IT" dirty="0" smtClean="0"/>
              <a:t>. […] </a:t>
            </a:r>
            <a:r>
              <a:rPr lang="it-IT" dirty="0" smtClean="0">
                <a:solidFill>
                  <a:srgbClr val="C00000"/>
                </a:solidFill>
              </a:rPr>
              <a:t>non </a:t>
            </a:r>
            <a:r>
              <a:rPr lang="it-IT" dirty="0">
                <a:solidFill>
                  <a:srgbClr val="C00000"/>
                </a:solidFill>
              </a:rPr>
              <a:t>può eccedere il limite del 20 per cento</a:t>
            </a:r>
            <a:r>
              <a:rPr lang="it-IT" dirty="0"/>
              <a:t> del numero dei lavoratori a tempo indeterminato in forza al 1° gennaio dell’anno di assunzione. Per i datori di lavoro che occupano fino a cinque dipendenti è </a:t>
            </a:r>
            <a:r>
              <a:rPr lang="it-IT" dirty="0">
                <a:solidFill>
                  <a:srgbClr val="C00000"/>
                </a:solidFill>
              </a:rPr>
              <a:t>sempre possibile stipulare un contratto</a:t>
            </a:r>
            <a:r>
              <a:rPr lang="it-IT" dirty="0"/>
              <a:t> di lavoro a tempo determinato.</a:t>
            </a:r>
            <a:r>
              <a:rPr lang="it-IT" dirty="0" smtClean="0"/>
              <a:t>»</a:t>
            </a:r>
            <a:endParaRPr lang="it-IT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455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</TotalTime>
  <Words>946</Words>
  <Application>Microsoft Office PowerPoint</Application>
  <PresentationFormat>Presentazione su schermo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 LA NUOVA DISCIPLINA DEL CONTRATTO A TERMINE Decreto-legge 19 marzo 2014 n. 34 con le modifiche della legge di conversione  </vt:lpstr>
      <vt:lpstr>L’enunciazione della ratio legis: la situazione di straordinaria incertezza</vt:lpstr>
      <vt:lpstr>L’impegno di Governo e maggioranza per la riforma organica</vt:lpstr>
      <vt:lpstr>Il limite dei 36 mesi e l’abolizione drastica della causale</vt:lpstr>
      <vt:lpstr>Nel limite dei 36 mesi si computano anche periodi di somministrazione</vt:lpstr>
      <vt:lpstr>Un dubbio concernente l’applicabilità  dei nuovi limiti alla somministrazione</vt:lpstr>
      <vt:lpstr>La disciplina del contratto a termine non si applica alla somministrazione</vt:lpstr>
      <vt:lpstr>Il limite delle 5 proroghe (che non si riferisce ai rinnovi)</vt:lpstr>
      <vt:lpstr>Il limite massimo del 20% di  contratti a termine nell’organico...</vt:lpstr>
      <vt:lpstr>... e la (nuova) sanzione per il suo superamento</vt:lpstr>
      <vt:lpstr>L’esenzione dal limite del 20% per gli istituti di ricerca scientifica</vt:lpstr>
      <vt:lpstr>L’esenzione dal limite dei 36 mesi per i contratti di ricerca scientifica</vt:lpstr>
      <vt:lpstr>Nel commercio, turismo e spettacolo il rinnovo stagionale o annuale è libero</vt:lpstr>
      <vt:lpstr>La comunicazione al lavoratore del diritto di precedenza deve avvenire con l’atto di assunzione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PROGETTO PER LA TRANSIZIONE A UN SISTEMA DI FLEXSECURITY</dc:title>
  <dc:creator>Pietro Ichino</dc:creator>
  <cp:lastModifiedBy>Prof. Pietro Ichino</cp:lastModifiedBy>
  <cp:revision>232</cp:revision>
  <cp:lastPrinted>2014-03-17T11:43:35Z</cp:lastPrinted>
  <dcterms:created xsi:type="dcterms:W3CDTF">2009-02-01T16:32:20Z</dcterms:created>
  <dcterms:modified xsi:type="dcterms:W3CDTF">2014-05-10T19:53:29Z</dcterms:modified>
</cp:coreProperties>
</file>