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424" r:id="rId4"/>
    <p:sldId id="258" r:id="rId5"/>
    <p:sldId id="259" r:id="rId6"/>
    <p:sldId id="260" r:id="rId7"/>
    <p:sldId id="261" r:id="rId8"/>
    <p:sldId id="268" r:id="rId9"/>
    <p:sldId id="262" r:id="rId10"/>
    <p:sldId id="264" r:id="rId11"/>
    <p:sldId id="265" r:id="rId12"/>
    <p:sldId id="266" r:id="rId13"/>
    <p:sldId id="271" r:id="rId14"/>
    <p:sldId id="275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394" r:id="rId29"/>
    <p:sldId id="395" r:id="rId30"/>
    <p:sldId id="396" r:id="rId31"/>
    <p:sldId id="397" r:id="rId32"/>
    <p:sldId id="398" r:id="rId33"/>
    <p:sldId id="399" r:id="rId34"/>
    <p:sldId id="400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5" r:id="rId51"/>
    <p:sldId id="303" r:id="rId52"/>
    <p:sldId id="304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29" r:id="rId64"/>
    <p:sldId id="318" r:id="rId65"/>
    <p:sldId id="330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50" r:id="rId93"/>
    <p:sldId id="348" r:id="rId94"/>
    <p:sldId id="349" r:id="rId95"/>
    <p:sldId id="351" r:id="rId96"/>
    <p:sldId id="352" r:id="rId97"/>
    <p:sldId id="353" r:id="rId98"/>
    <p:sldId id="358" r:id="rId99"/>
    <p:sldId id="354" r:id="rId100"/>
    <p:sldId id="355" r:id="rId101"/>
    <p:sldId id="356" r:id="rId102"/>
    <p:sldId id="357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7" r:id="rId121"/>
    <p:sldId id="376" r:id="rId122"/>
    <p:sldId id="378" r:id="rId123"/>
    <p:sldId id="379" r:id="rId124"/>
    <p:sldId id="380" r:id="rId125"/>
    <p:sldId id="381" r:id="rId126"/>
    <p:sldId id="384" r:id="rId127"/>
    <p:sldId id="382" r:id="rId128"/>
    <p:sldId id="383" r:id="rId129"/>
    <p:sldId id="385" r:id="rId130"/>
    <p:sldId id="386" r:id="rId131"/>
    <p:sldId id="387" r:id="rId132"/>
    <p:sldId id="389" r:id="rId133"/>
    <p:sldId id="388" r:id="rId134"/>
    <p:sldId id="390" r:id="rId135"/>
    <p:sldId id="391" r:id="rId136"/>
    <p:sldId id="392" r:id="rId137"/>
    <p:sldId id="393" r:id="rId138"/>
    <p:sldId id="401" r:id="rId139"/>
    <p:sldId id="402" r:id="rId140"/>
    <p:sldId id="403" r:id="rId141"/>
    <p:sldId id="405" r:id="rId142"/>
    <p:sldId id="407" r:id="rId143"/>
    <p:sldId id="406" r:id="rId144"/>
    <p:sldId id="408" r:id="rId145"/>
    <p:sldId id="411" r:id="rId146"/>
    <p:sldId id="410" r:id="rId147"/>
    <p:sldId id="412" r:id="rId148"/>
    <p:sldId id="409" r:id="rId149"/>
    <p:sldId id="413" r:id="rId150"/>
    <p:sldId id="414" r:id="rId151"/>
    <p:sldId id="415" r:id="rId152"/>
    <p:sldId id="416" r:id="rId153"/>
    <p:sldId id="417" r:id="rId154"/>
    <p:sldId id="418" r:id="rId155"/>
    <p:sldId id="419" r:id="rId156"/>
    <p:sldId id="420" r:id="rId157"/>
    <p:sldId id="421" r:id="rId158"/>
    <p:sldId id="422" r:id="rId159"/>
    <p:sldId id="423" r:id="rId160"/>
    <p:sldId id="425" r:id="rId161"/>
    <p:sldId id="426" r:id="rId162"/>
    <p:sldId id="427" r:id="rId163"/>
    <p:sldId id="428" r:id="rId164"/>
    <p:sldId id="429" r:id="rId165"/>
    <p:sldId id="430" r:id="rId166"/>
    <p:sldId id="431" r:id="rId167"/>
    <p:sldId id="433" r:id="rId168"/>
    <p:sldId id="434" r:id="rId169"/>
    <p:sldId id="435" r:id="rId170"/>
    <p:sldId id="436" r:id="rId171"/>
    <p:sldId id="437" r:id="rId172"/>
    <p:sldId id="438" r:id="rId173"/>
    <p:sldId id="439" r:id="rId174"/>
    <p:sldId id="440" r:id="rId175"/>
    <p:sldId id="441" r:id="rId176"/>
    <p:sldId id="442" r:id="rId177"/>
    <p:sldId id="443" r:id="rId178"/>
    <p:sldId id="444" r:id="rId179"/>
    <p:sldId id="445" r:id="rId180"/>
    <p:sldId id="446" r:id="rId181"/>
    <p:sldId id="447" r:id="rId182"/>
    <p:sldId id="448" r:id="rId183"/>
    <p:sldId id="449" r:id="rId184"/>
    <p:sldId id="450" r:id="rId185"/>
    <p:sldId id="451" r:id="rId186"/>
    <p:sldId id="452" r:id="rId187"/>
    <p:sldId id="453" r:id="rId188"/>
    <p:sldId id="454" r:id="rId189"/>
    <p:sldId id="455" r:id="rId19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4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62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91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72" Type="http://schemas.openxmlformats.org/officeDocument/2006/relationships/slide" Target="slides/slide171.xml"/><Relationship Id="rId193" Type="http://schemas.openxmlformats.org/officeDocument/2006/relationships/theme" Target="theme/theme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0" Type="http://schemas.openxmlformats.org/officeDocument/2006/relationships/slide" Target="slides/slide189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9096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9032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8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10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971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10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50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30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04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25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80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ED55-50DB-473C-8906-00E3EDFDC364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8DAE3-583A-4D30-92CC-7A462CFBFA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Esercitazioni per il </a:t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test di fine corso</a:t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</a:rPr>
            </a:br>
            <a:endParaRPr lang="it-IT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Corso di </a:t>
            </a:r>
            <a:r>
              <a:rPr lang="it-IT" sz="3200" b="1" dirty="0"/>
              <a:t>Istituzioni di Diritto del Lavoro</a:t>
            </a:r>
            <a:br>
              <a:rPr lang="it-IT" sz="3200" b="1" dirty="0"/>
            </a:br>
            <a:r>
              <a:rPr lang="it-IT" sz="3200" dirty="0"/>
              <a:t>Università degli Studi di Milano – 2019</a:t>
            </a:r>
          </a:p>
        </p:txBody>
      </p:sp>
    </p:spTree>
    <p:extLst>
      <p:ext uri="{BB962C8B-B14F-4D97-AF65-F5344CB8AC3E}">
        <p14:creationId xmlns:p14="http://schemas.microsoft.com/office/powerpoint/2010/main" val="3150511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quinta lezione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6"/>
            <a:ext cx="10515600" cy="6121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</a:t>
            </a:r>
            <a:r>
              <a:rPr lang="it-IT" b="1" dirty="0"/>
              <a:t>O.I.L.</a:t>
            </a:r>
            <a:r>
              <a:rPr lang="it-IT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svolge la sola funzione di promuovere convenzioni internazionali mirate ad elevare gli standard di trattamento minimi dei lavoratori, vincolanti per tutti gli Stati membri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svolge la sola funzione di promuovere convenzioni internazionali mirate a elevare gli standard di trattamento minimi dei lavoratori, vincolanti solo per gli Stati che le ratificano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promuove convenzioni internazionali mirate ad elevare gli standard di trattamento minimi dei lavoratori, vincolanti per tutti gli Stati membri, e impone anche alcune norme vincolanti per tutti gli St. 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promuove convenzioni internazionali mirate a elevare gli standard di trattamento minimi dei lavoratori, vincolanti solo per gli Stati che le ratificano, ma impone anche alcune norme vincolanti per tutti gli </a:t>
            </a:r>
            <a:r>
              <a:rPr lang="it-IT" dirty="0" err="1"/>
              <a:t>S.m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346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500" dirty="0"/>
              <a:t>Il pagamento della retribuzione suddivisa in tredici mensilità, di cui la </a:t>
            </a:r>
            <a:r>
              <a:rPr lang="it-IT" sz="3500" b="1" dirty="0"/>
              <a:t>tredicesima</a:t>
            </a:r>
            <a:r>
              <a:rPr lang="it-IT" sz="3500" dirty="0"/>
              <a:t> nel mese di dicembre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è imposto per tutti i lavoratori dipendenti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è previsto per la maggior parte dei lavoratori da una norma corporativa rimasta in vigore, ripresa dai contratti collettivi post-corporativi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è previsto soltanto dai contratti collettivi nazionali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è soltanto una consuetudine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…….…………………………………………………………………….…………………………………………….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…….……………………………………………………………………………….………………………………….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…………………………………………………………………………………………………………….</a:t>
            </a: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15104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500" dirty="0"/>
              <a:t>Il </a:t>
            </a:r>
            <a:r>
              <a:rPr lang="it-IT" sz="3500" b="1" dirty="0"/>
              <a:t>divisore</a:t>
            </a:r>
            <a:r>
              <a:rPr lang="it-IT" sz="3500" dirty="0"/>
              <a:t> che si deve applicare per il calcolo dell’accantonamento del </a:t>
            </a:r>
            <a:r>
              <a:rPr lang="it-IT" sz="3500" b="1" dirty="0"/>
              <a:t>trattamento di fine rapporto</a:t>
            </a:r>
            <a:r>
              <a:rPr lang="it-IT" sz="3500" dirty="0"/>
              <a:t> è</a:t>
            </a:r>
          </a:p>
          <a:p>
            <a:pPr marL="0" indent="0">
              <a:buNone/>
            </a:pPr>
            <a:endParaRPr lang="it-IT" sz="2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fissato dalla legge con norma inderogabile </a:t>
            </a:r>
            <a:r>
              <a:rPr lang="it-IT" sz="3500" i="1" dirty="0"/>
              <a:t>in </a:t>
            </a:r>
            <a:r>
              <a:rPr lang="it-IT" sz="3500" i="1" dirty="0" err="1"/>
              <a:t>pejus</a:t>
            </a:r>
            <a:r>
              <a:rPr lang="it-IT" sz="3500" dirty="0"/>
              <a:t>, ma derogabile </a:t>
            </a:r>
            <a:r>
              <a:rPr lang="it-IT" sz="3500" i="1" dirty="0"/>
              <a:t>in melius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i="1" dirty="0"/>
              <a:t> </a:t>
            </a:r>
            <a:r>
              <a:rPr lang="it-IT" sz="3500" dirty="0"/>
              <a:t>fissato dalla legge con norma inderogabile </a:t>
            </a:r>
            <a:r>
              <a:rPr lang="it-IT" sz="3500" i="1" dirty="0"/>
              <a:t>in </a:t>
            </a:r>
            <a:r>
              <a:rPr lang="it-IT" sz="3500" i="1" dirty="0" err="1"/>
              <a:t>pejus</a:t>
            </a:r>
            <a:r>
              <a:rPr lang="it-IT" sz="3500" i="1" dirty="0"/>
              <a:t> </a:t>
            </a:r>
            <a:r>
              <a:rPr lang="it-IT" sz="3500" dirty="0"/>
              <a:t>e </a:t>
            </a:r>
            <a:r>
              <a:rPr lang="it-IT" sz="3500" i="1" dirty="0"/>
              <a:t>in melius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i="1" dirty="0"/>
              <a:t> </a:t>
            </a:r>
            <a:r>
              <a:rPr lang="it-IT" sz="3500" dirty="0"/>
              <a:t>fissato soltanto da accordi interconfederali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i="1" dirty="0"/>
              <a:t> </a:t>
            </a:r>
            <a:r>
              <a:rPr lang="it-IT" sz="3500" dirty="0"/>
              <a:t>fissato soltanto dai contratti collettivi nazionali di settore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i="1" dirty="0"/>
              <a:t> </a:t>
            </a:r>
            <a:r>
              <a:rPr lang="it-IT" sz="3500" dirty="0"/>
              <a:t>negoziato azienda per azienda e talvolta anche al livello individuale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300" dirty="0"/>
          </a:p>
          <a:p>
            <a:pPr marL="0" indent="0">
              <a:buNone/>
            </a:pPr>
            <a:r>
              <a:rPr lang="it-IT" sz="3200" dirty="0"/>
              <a:t>Scriva quello che sa in proposito 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…….……………………………………………………………………………….………………………………….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………………………………………………………………………………………………………………………………….……</a:t>
            </a: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24885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500" dirty="0"/>
              <a:t>La pattuizione individuale che preveda il </a:t>
            </a:r>
            <a:r>
              <a:rPr lang="it-IT" sz="3500" b="1" dirty="0"/>
              <a:t>pagamento anticipato</a:t>
            </a:r>
            <a:r>
              <a:rPr lang="it-IT" sz="3500" dirty="0"/>
              <a:t>, anno per anno, dell’accantonamento del </a:t>
            </a:r>
            <a:r>
              <a:rPr lang="it-IT" sz="3500" b="1" dirty="0"/>
              <a:t>trattamento di fine rapporto</a:t>
            </a:r>
            <a:r>
              <a:rPr lang="it-IT" sz="3500" dirty="0"/>
              <a:t> è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radicalmente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annullabile, a meno che sia stata stipulata davanti a una Commissione di Certificazione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valida, purché corrispondente a previsione contenuta nel contratto collettivo applicabile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senz’altro valida</a:t>
            </a:r>
          </a:p>
          <a:p>
            <a:pPr marL="0" indent="0">
              <a:buNone/>
            </a:pPr>
            <a:r>
              <a:rPr lang="it-IT" sz="3200" dirty="0"/>
              <a:t>Argomenti la risposta ……………….…………….……………………………………………………….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…….…………………………………………………………………….…………………………………………….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…….……………………………………………………………………………….………………………………….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………………………………………………………………………………………………………………………….</a:t>
            </a: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03228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- 13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600" dirty="0"/>
              <a:t>La distinzione tradizionale tra lo </a:t>
            </a:r>
            <a:r>
              <a:rPr lang="it-IT" sz="3600" b="1" dirty="0"/>
              <a:t>stipendio</a:t>
            </a:r>
            <a:r>
              <a:rPr lang="it-IT" sz="3600" dirty="0"/>
              <a:t>, come forma della retribuzione tipica</a:t>
            </a:r>
            <a:r>
              <a:rPr lang="it-IT" sz="3600" b="1" dirty="0"/>
              <a:t> </a:t>
            </a:r>
            <a:r>
              <a:rPr lang="it-IT" sz="3600" dirty="0"/>
              <a:t>degli impiegati, e </a:t>
            </a:r>
            <a:r>
              <a:rPr lang="it-IT" sz="3600" b="1" dirty="0"/>
              <a:t>salario</a:t>
            </a:r>
            <a:r>
              <a:rPr lang="it-IT" sz="3600" dirty="0"/>
              <a:t>, come forma della retribuzione tipica degli operai,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600" dirty="0"/>
              <a:t> consiste nel fatto che lo stipendio è fisso mensile, il salario è orario e variabile secondo la quantità di lavoro svolto; può </a:t>
            </a:r>
            <a:r>
              <a:rPr lang="it-IT" sz="3600"/>
              <a:t>comunque considerarsi </a:t>
            </a:r>
            <a:r>
              <a:rPr lang="it-IT" sz="3600" dirty="0"/>
              <a:t>superata nella generalità dei casi col prevalere dello stipendio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600" dirty="0"/>
              <a:t> consiste nel fatto che lo stipendio cresce con il crescere dell’anzianità di servizio, il salario no; può comunque considerarsi superata nella generalità dei casi col prevalere dello stipendio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600" dirty="0"/>
              <a:t> consiste nel fatto che lo stipendio è fisso mensile, il salario è orario e variabile secondo la quantità di lavoro svolto; è tuttora largamente in atto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600" dirty="0"/>
              <a:t>  consiste nel fatto che lo stipendio cresce con il crescere dell’anzianità di servizio, il salario no; è tuttora largamente in atto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</a:t>
            </a:r>
            <a:r>
              <a:rPr lang="it-IT" sz="3500" dirty="0"/>
              <a:t>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</a:t>
            </a:r>
            <a:r>
              <a:rPr lang="it-IT" sz="3500" dirty="0"/>
              <a:t>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87036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ventiquattresima e venticinquesima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4500" dirty="0"/>
              <a:t>Il principio generale, in materia di </a:t>
            </a:r>
            <a:r>
              <a:rPr lang="it-IT" sz="4500" b="1" dirty="0"/>
              <a:t>sicurezza e igiene del lavoro</a:t>
            </a:r>
            <a:r>
              <a:rPr lang="it-IT" sz="4500" dirty="0"/>
              <a:t>, è nel senso che il datore di lavoro ha l’obbligo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di affidare l’individuazione e adozione delle misure di prevenzione di infortuni e malattie a dirigente dotato della competenza necessaria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di affidare l’individuazione e adozione delle misure di prevenzione di infortuni e malattie a una società specializzata e accreditata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di adottare tutte le misure specifiche, in relazione alla particolarità del lavoro, indicate dall’esperienza e dalla tecnica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di adottare tutte le misure specifiche individuate dalla legge, in relazione alla particolarità del lavoro</a:t>
            </a:r>
          </a:p>
          <a:p>
            <a:pPr marL="0" indent="0">
              <a:buNone/>
            </a:pPr>
            <a:r>
              <a:rPr lang="it-IT" sz="4000" dirty="0"/>
              <a:t>Scriva quello che sa in proposito ……………………….………………………………………….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20891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ventiquattresima e venticinquesima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4500" dirty="0"/>
              <a:t>In materia di </a:t>
            </a:r>
            <a:r>
              <a:rPr lang="it-IT" sz="4500" b="1" dirty="0"/>
              <a:t>tutela penale della</a:t>
            </a:r>
            <a:r>
              <a:rPr lang="it-IT" sz="4500" dirty="0"/>
              <a:t> </a:t>
            </a:r>
            <a:r>
              <a:rPr lang="it-IT" sz="4500" b="1" dirty="0"/>
              <a:t>sicurezza e igiene del lavoro</a:t>
            </a:r>
            <a:r>
              <a:rPr lang="it-IT" sz="4500" dirty="0"/>
              <a:t>,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poiché non  possono esserci norme penali specifiche, si applicano le norme in materia di omicidio e di lesioni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sono in vigore norme penali specifiche, che puniscono illeciti sia dolosi, sia colposi; si applicano comunque anche le norme in materia di omicidio e di lesioni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sono in vigore norme penali specifiche, che puniscono solo illeciti colposi; si applicano comunque anche le norme in materia di omicidio e di lesioni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 sono in vigore norme penali specifiche, che puniscono solo illeciti dolosi; si applicano comunque anche le norme in materia di omicidio e di lesioni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sono in vigore norme penali specifiche, che puniscono illeciti sia dolosi, sia colposi; per questo motivo non si applicano le norme generali in materia di omicidio e lesioni</a:t>
            </a:r>
          </a:p>
          <a:p>
            <a:pPr marL="0" indent="0">
              <a:buNone/>
            </a:pPr>
            <a:r>
              <a:rPr lang="it-IT" sz="4500" dirty="0"/>
              <a:t>Scriva quello che sa in proposito ……………………….………………………………………………………….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it-IT" sz="4500" dirty="0"/>
              <a:t>……………………………………………………………………………………………………………………………………….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8678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ventiquattresima e venticinquesima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4117" y="1111624"/>
            <a:ext cx="11403107" cy="647251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4500" dirty="0"/>
              <a:t>In materia di </a:t>
            </a:r>
            <a:r>
              <a:rPr lang="it-IT" sz="4500" b="1" dirty="0"/>
              <a:t>prevenzione anti-infortunistica e delle malattie professionali</a:t>
            </a:r>
            <a:r>
              <a:rPr lang="it-IT" sz="4500" dirty="0"/>
              <a:t> nei luoghi di lavoro oggi hanno </a:t>
            </a:r>
            <a:r>
              <a:rPr lang="it-IT" sz="4500" b="1" dirty="0"/>
              <a:t>competenze e poteri ispettivi specifici</a:t>
            </a:r>
            <a:r>
              <a:rPr lang="it-IT" sz="4500" dirty="0"/>
              <a:t>:</a:t>
            </a:r>
          </a:p>
          <a:p>
            <a:pPr marL="0" indent="0">
              <a:buNone/>
            </a:pPr>
            <a:endParaRPr lang="it-IT" sz="4000" i="1" dirty="0"/>
          </a:p>
          <a:p>
            <a:pPr marL="0" indent="0">
              <a:buNone/>
            </a:pPr>
            <a:endParaRPr lang="it-IT" sz="4000" i="1" dirty="0"/>
          </a:p>
          <a:p>
            <a:pPr marL="0" indent="0">
              <a:buNone/>
            </a:pPr>
            <a:endParaRPr lang="it-IT" sz="4000" i="1" dirty="0"/>
          </a:p>
          <a:p>
            <a:pPr marL="0" indent="0">
              <a:buNone/>
            </a:pPr>
            <a:endParaRPr lang="it-IT" sz="4000" i="1" dirty="0"/>
          </a:p>
          <a:p>
            <a:pPr marL="0" indent="0">
              <a:buNone/>
            </a:pPr>
            <a:endParaRPr lang="it-IT" sz="4000" i="1" dirty="0"/>
          </a:p>
          <a:p>
            <a:pPr marL="0" indent="0">
              <a:buNone/>
            </a:pPr>
            <a:endParaRPr lang="it-IT" sz="4000" i="1" dirty="0"/>
          </a:p>
          <a:p>
            <a:pPr marL="0" indent="0">
              <a:buNone/>
            </a:pPr>
            <a:endParaRPr lang="it-IT" sz="4000" i="1" dirty="0"/>
          </a:p>
          <a:p>
            <a:pPr marL="0" indent="0" algn="ctr">
              <a:buNone/>
            </a:pPr>
            <a:r>
              <a:rPr lang="it-IT" sz="4000" i="1" dirty="0"/>
              <a:t>(le risposte esatte sono più d’una)</a:t>
            </a:r>
          </a:p>
          <a:p>
            <a:pPr marL="0" indent="0">
              <a:buNone/>
            </a:pPr>
            <a:r>
              <a:rPr lang="it-IT" sz="4000" dirty="0"/>
              <a:t>Scriva quello che sa in proposito ……………………….………………………………………….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73040"/>
              </p:ext>
            </p:extLst>
          </p:nvPr>
        </p:nvGraphicFramePr>
        <p:xfrm>
          <a:off x="304801" y="1810867"/>
          <a:ext cx="11129684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4864"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Char char="q"/>
                      </a:pPr>
                      <a:r>
                        <a:rPr lang="it-IT" sz="2600" b="0" dirty="0">
                          <a:solidFill>
                            <a:schemeClr val="tx1"/>
                          </a:solidFill>
                        </a:rPr>
                        <a:t> l’Ente Nazionale Prevenzione Infortuni </a:t>
                      </a:r>
                    </a:p>
                    <a:p>
                      <a:pPr>
                        <a:buFont typeface="Wingdings" panose="05000000000000000000" pitchFamily="2" charset="2"/>
                        <a:buChar char="q"/>
                      </a:pPr>
                      <a:r>
                        <a:rPr lang="it-IT" sz="2600" b="0" dirty="0">
                          <a:solidFill>
                            <a:schemeClr val="tx1"/>
                          </a:solidFill>
                        </a:rPr>
                        <a:t> le Aziende Sanitarie Locali</a:t>
                      </a:r>
                    </a:p>
                    <a:p>
                      <a:pPr>
                        <a:buFont typeface="Wingdings" panose="05000000000000000000" pitchFamily="2" charset="2"/>
                        <a:buChar char="q"/>
                      </a:pPr>
                      <a:r>
                        <a:rPr lang="it-IT" sz="2600" b="0" dirty="0">
                          <a:solidFill>
                            <a:schemeClr val="tx1"/>
                          </a:solidFill>
                        </a:rPr>
                        <a:t> l’Inps</a:t>
                      </a:r>
                    </a:p>
                    <a:p>
                      <a:pPr>
                        <a:buFont typeface="Wingdings" panose="05000000000000000000" pitchFamily="2" charset="2"/>
                        <a:buChar char="q"/>
                      </a:pPr>
                      <a:r>
                        <a:rPr lang="it-IT" sz="2600" b="0" dirty="0">
                          <a:solidFill>
                            <a:schemeClr val="tx1"/>
                          </a:solidFill>
                        </a:rPr>
                        <a:t>  la Protezione</a:t>
                      </a:r>
                      <a:r>
                        <a:rPr lang="it-IT" sz="2600" b="0" baseline="0" dirty="0">
                          <a:solidFill>
                            <a:schemeClr val="tx1"/>
                          </a:solidFill>
                        </a:rPr>
                        <a:t> Civile</a:t>
                      </a:r>
                    </a:p>
                    <a:p>
                      <a:pPr>
                        <a:buFont typeface="Wingdings" panose="05000000000000000000" pitchFamily="2" charset="2"/>
                        <a:buChar char="q"/>
                      </a:pPr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  l</a:t>
                      </a:r>
                      <a:r>
                        <a:rPr lang="it-IT" sz="2800" b="0" baseline="0" dirty="0">
                          <a:solidFill>
                            <a:schemeClr val="tx1"/>
                          </a:solidFill>
                        </a:rPr>
                        <a:t>a Pubblica Sicurezza</a:t>
                      </a:r>
                      <a:endParaRPr lang="it-IT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Char char="q"/>
                      </a:pPr>
                      <a:r>
                        <a:rPr lang="it-IT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2800" b="0" baseline="0" dirty="0">
                          <a:solidFill>
                            <a:schemeClr val="tx1"/>
                          </a:solidFill>
                        </a:rPr>
                        <a:t> il Corpo dei Vigili del Fuoco</a:t>
                      </a:r>
                    </a:p>
                    <a:p>
                      <a:pPr>
                        <a:buFont typeface="Wingdings" panose="05000000000000000000" pitchFamily="2" charset="2"/>
                        <a:buChar char="q"/>
                      </a:pPr>
                      <a:r>
                        <a:rPr lang="it-IT" sz="2800" b="0" baseline="0" dirty="0">
                          <a:solidFill>
                            <a:schemeClr val="tx1"/>
                          </a:solidFill>
                        </a:rPr>
                        <a:t>  il Corpo dei Vigili Urbani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it-IT" sz="28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28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2800" b="0" dirty="0" err="1">
                          <a:solidFill>
                            <a:schemeClr val="tx1"/>
                          </a:solidFill>
                        </a:rPr>
                        <a:t>l’Inail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it-IT" sz="2800" b="0" baseline="0" dirty="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it-IT" sz="2800" b="0" baseline="0" dirty="0" err="1">
                          <a:solidFill>
                            <a:schemeClr val="tx1"/>
                          </a:solidFill>
                        </a:rPr>
                        <a:t>Rappres</a:t>
                      </a:r>
                      <a:r>
                        <a:rPr lang="it-IT" sz="2800" b="0" baseline="0" dirty="0">
                          <a:solidFill>
                            <a:schemeClr val="tx1"/>
                          </a:solidFill>
                        </a:rPr>
                        <a:t>. dei Lav. per la Sicurezza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it-IT" sz="2800" b="0" baseline="0" dirty="0">
                          <a:solidFill>
                            <a:schemeClr val="tx1"/>
                          </a:solidFill>
                        </a:rPr>
                        <a:t> dei tecnici specificamente incaricati di questo dai lavoratori</a:t>
                      </a:r>
                      <a:endParaRPr lang="it-IT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ventiquattresima e venticinquesima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4500" dirty="0"/>
              <a:t>In materia di sicurezza e igiene del lavoro </a:t>
            </a:r>
            <a:r>
              <a:rPr lang="it-IT" sz="4500" b="1" dirty="0"/>
              <a:t>l’Unione Europea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non ha alcuna competenza normativa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ha una competenza normativa che può essere (ma non è stata) esercitata dal Consiglio soltanto con il consenso unanime degli Stati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 ha una competenza normativa che può essere (ma non è stata) esercitata dal Consiglio anche a maggioranza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ha una competenza normativa che può essere (ed è stata) esercitata dal Consiglio soltanto con il consenso unanime degli Stati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ha una competenza normativa che può essere (ed è stata) esercitata dal Consiglio anche a maggioranza</a:t>
            </a:r>
          </a:p>
          <a:p>
            <a:pPr marL="0" indent="0">
              <a:buNone/>
            </a:pPr>
            <a:r>
              <a:rPr lang="it-IT" sz="4000" dirty="0"/>
              <a:t>Scriva quello che sa in proposito ……………………….………………………………………….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56299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ventiquattresima e venticinquesima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4500" dirty="0"/>
              <a:t>Ai fini della Direttiva UE e del T.U., per </a:t>
            </a:r>
            <a:r>
              <a:rPr lang="it-IT" sz="4500" b="1" dirty="0"/>
              <a:t>«datore di lavoro»</a:t>
            </a:r>
            <a:r>
              <a:rPr lang="it-IT" sz="4500" dirty="0"/>
              <a:t>, cui fa capo l’intera </a:t>
            </a:r>
            <a:r>
              <a:rPr lang="it-IT" sz="4500" b="1" dirty="0"/>
              <a:t>responsabilità in materia di igiene e sicurezza del lavoro</a:t>
            </a:r>
            <a:r>
              <a:rPr lang="it-IT" sz="4500" dirty="0"/>
              <a:t> si intende</a:t>
            </a:r>
          </a:p>
          <a:p>
            <a:pPr marL="0" indent="0">
              <a:buNone/>
            </a:pP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il soggetto che ha la responsabilità dell’organizzazione aziendale o dell’unità produttiva, in quanto esercita i poteri decisionali e di spesa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il titolare dell’impresa, se persona fisica, oppure l’amministratore delegato o amministratore unico se l’impresa è in forma societaria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il titolare dell’impresa, se persona fisica, oppure la società di persone o di capitali se l’impresa è in forma societaria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la persona cui viene affidata la funzione di Responsabile per la sicurezza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sz="4500" dirty="0"/>
              <a:t>Le responsabilità del datore di lavoro sono tutte delegabili? 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….………………………………………………………………………………………………………………………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68021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ventiquattresima e venticinquesima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4500" dirty="0"/>
              <a:t>Il </a:t>
            </a:r>
            <a:r>
              <a:rPr lang="it-IT" sz="4500" b="1" dirty="0"/>
              <a:t>documento di valutazione dei rischi</a:t>
            </a:r>
            <a:r>
              <a:rPr lang="it-IT" sz="4500" dirty="0"/>
              <a:t> è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il documento nel quale il datore di lavoro deve indicare tutti i rischi prevedibili in azienda e le misure necessarie per neutralizzarli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il documento col quale, all’esito dell’ispezione, l’ispettore indica tutti i rischi prevedibili in azienda e le misure necessarie per neutralizzarli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il documento circa i rischi prevedibili in azienda e le misure per prevenirli, che il Rappresentante dei Lavoratori per la Sicurezza deve presentare al datore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il documento circa i rischi prevedibili in azienda e le misure per prevenirli, che il Responsabile aziendale per la Sicurezza deve presentare al datore di lavoro</a:t>
            </a:r>
          </a:p>
          <a:p>
            <a:pPr marL="0" indent="0">
              <a:buNone/>
            </a:pPr>
            <a:r>
              <a:rPr lang="it-IT" sz="4500" dirty="0"/>
              <a:t>Scriva quello che sa in proposito 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52291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quinta lezione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6"/>
            <a:ext cx="10515600" cy="6121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Tra l’ordinamento dell’</a:t>
            </a:r>
            <a:r>
              <a:rPr lang="it-IT" b="1" dirty="0"/>
              <a:t>O.I.L.</a:t>
            </a:r>
            <a:r>
              <a:rPr lang="it-IT" dirty="0"/>
              <a:t> e quello della </a:t>
            </a:r>
            <a:r>
              <a:rPr lang="it-IT" b="1" dirty="0"/>
              <a:t>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vige un rapporto gerarchico, che vede l’O.I.L. sovraordinata alla 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vige un rapporto gerarchico che vede la UE sovraordinata all’O.I.L.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insorgere un conflitto; in tal caso nello Stato soggetto a entrambi gli ordinamenti deve applicarsi la norma di fonte O.I.L.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insorgere un conflitto; in tal caso nello Stato membro della UE ha il dovere di revocare la ratifica della convenzione O.I.L.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può insorgere alcun conflitto, poiché tra O.I.L. e UE vige un rapporto di consultazione e cooperazione volto a evitarlo</a:t>
            </a:r>
          </a:p>
          <a:p>
            <a:pPr marL="0" indent="0">
              <a:buNone/>
            </a:pPr>
            <a:r>
              <a:rPr lang="it-IT" dirty="0"/>
              <a:t>Ricorda qualche caso rilevante, a questo proposito? …………………………..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42958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ventiquattresima e venticinquesima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4500" dirty="0"/>
              <a:t>Il </a:t>
            </a:r>
            <a:r>
              <a:rPr lang="it-IT" sz="4500" b="1" dirty="0"/>
              <a:t>responsabile per la sicurezza </a:t>
            </a:r>
            <a:r>
              <a:rPr lang="it-IT" sz="4500" dirty="0"/>
              <a:t>è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il rappresentante che i lavoratori eleggono in azienda, con il compito di vigilare sul rispetto della normativa </a:t>
            </a:r>
            <a:r>
              <a:rPr lang="it-IT" sz="4500" dirty="0" err="1"/>
              <a:t>antinfurtunistica</a:t>
            </a:r>
            <a:r>
              <a:rPr lang="it-IT" sz="4500" dirty="0"/>
              <a:t>; su di lui grava la responsabilità per le eventuali violazioni della normativa stessa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 il rappresentante che i lavoratori eleggono in azienda, con il compito di vigilare sul rispetto della normativa </a:t>
            </a:r>
            <a:r>
              <a:rPr lang="it-IT" sz="4500" dirty="0" err="1"/>
              <a:t>antinfurtunistica</a:t>
            </a:r>
            <a:r>
              <a:rPr lang="it-IT" sz="4500" dirty="0"/>
              <a:t>; su di lui </a:t>
            </a:r>
            <a:r>
              <a:rPr lang="it-IT" sz="4500" b="1" dirty="0"/>
              <a:t>non</a:t>
            </a:r>
            <a:r>
              <a:rPr lang="it-IT" sz="4500" dirty="0"/>
              <a:t> grava la responsabilità per le eventuali violazioni della normativa stessa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la persona cui compete di organizzare il servizio di prevenzione e protezione in azienda; sulla stessa grava la responsabilità per qualsiasi violazione della normativa, poiché questa le è delegata dal datore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la persona cui compete di organizzare il servizio di prevenzione e protezione in azienda; sulla stessa </a:t>
            </a:r>
            <a:r>
              <a:rPr lang="it-IT" sz="4500" b="1" dirty="0"/>
              <a:t>non</a:t>
            </a:r>
            <a:r>
              <a:rPr lang="it-IT" sz="4500" dirty="0"/>
              <a:t> grava la responsabilità per qualsiasi violazione della normativa, che grava sul datore di lavoro o sul delegato che abbia pieni poteri di spesa</a:t>
            </a:r>
          </a:p>
          <a:p>
            <a:pPr marL="0" indent="0">
              <a:buNone/>
            </a:pPr>
            <a:r>
              <a:rPr lang="it-IT" sz="4500" dirty="0"/>
              <a:t>Scriva quello che sa in proposito 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83408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ventiquattresima e venticinquesima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4500" dirty="0"/>
              <a:t>Il </a:t>
            </a:r>
            <a:r>
              <a:rPr lang="it-IT" sz="4500" b="1" dirty="0"/>
              <a:t>mobbing</a:t>
            </a:r>
            <a:r>
              <a:rPr lang="it-IT" sz="4500" dirty="0"/>
              <a:t> è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la situazione di crisi depressiva nella quale una persona può cadere per effetto dello stress causato dallo </a:t>
            </a:r>
            <a:r>
              <a:rPr lang="it-IT" sz="4400" dirty="0"/>
              <a:t>squilibrio tra le sue capacità e quanto le è richiesto dal management o dai colleghi</a:t>
            </a:r>
            <a:endParaRPr lang="it-IT" sz="45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</a:t>
            </a:r>
            <a:r>
              <a:rPr lang="it-IT" sz="4800" dirty="0"/>
              <a:t>una situazione di forte </a:t>
            </a:r>
            <a:r>
              <a:rPr lang="it-IT" sz="4800" i="1" dirty="0"/>
              <a:t>stress</a:t>
            </a:r>
            <a:r>
              <a:rPr lang="it-IT" sz="4800" dirty="0"/>
              <a:t> conseguente a uno squilibrio tra capacità della persona e quanto le è richiesto </a:t>
            </a:r>
            <a:r>
              <a:rPr lang="it-IT" sz="4500" dirty="0"/>
              <a:t>dal management o dai colleghi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</a:t>
            </a:r>
            <a:r>
              <a:rPr lang="it-IT" altLang="it-IT" sz="4800" dirty="0">
                <a:cs typeface="Times New Roman" panose="02020603050405020304" pitchFamily="18" charset="0"/>
              </a:rPr>
              <a:t>una</a:t>
            </a:r>
            <a:r>
              <a:rPr lang="it-IT" altLang="it-IT" sz="4800" i="1" dirty="0">
                <a:cs typeface="Times New Roman" panose="02020603050405020304" pitchFamily="18" charset="0"/>
              </a:rPr>
              <a:t> </a:t>
            </a:r>
            <a:r>
              <a:rPr lang="it-IT" altLang="it-IT" sz="4800" dirty="0">
                <a:cs typeface="Times New Roman" panose="02020603050405020304" pitchFamily="18" charset="0"/>
              </a:rPr>
              <a:t>serie di atti ostili</a:t>
            </a:r>
            <a:r>
              <a:rPr lang="it-IT" altLang="it-IT" sz="4800" i="1" dirty="0">
                <a:cs typeface="Times New Roman" panose="02020603050405020304" pitchFamily="18" charset="0"/>
              </a:rPr>
              <a:t> </a:t>
            </a:r>
            <a:r>
              <a:rPr lang="it-IT" altLang="it-IT" sz="4800" dirty="0">
                <a:cs typeface="Times New Roman" panose="02020603050405020304" pitchFamily="18" charset="0"/>
              </a:rPr>
              <a:t>del management o dei colleghi verso una persona sgradita, deliberatamente</a:t>
            </a:r>
            <a:r>
              <a:rPr lang="it-IT" altLang="it-IT" sz="4800" i="1" dirty="0">
                <a:cs typeface="Times New Roman" panose="02020603050405020304" pitchFamily="18" charset="0"/>
              </a:rPr>
              <a:t> </a:t>
            </a:r>
            <a:r>
              <a:rPr lang="it-IT" altLang="it-IT" sz="4800" dirty="0">
                <a:cs typeface="Times New Roman" panose="02020603050405020304" pitchFamily="18" charset="0"/>
              </a:rPr>
              <a:t>volti a renderle la vita impossibile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500" dirty="0"/>
              <a:t>  una situazione di crisi depressiva causata nella persona che lavora da atti ostili del management o dei colleghi </a:t>
            </a:r>
          </a:p>
          <a:p>
            <a:pPr marL="0" indent="0">
              <a:buNone/>
            </a:pPr>
            <a:r>
              <a:rPr lang="it-IT" sz="4500" dirty="0"/>
              <a:t>Scriva quello che sa in proposito 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26620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59981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5500" dirty="0"/>
              <a:t>La </a:t>
            </a:r>
            <a:r>
              <a:rPr lang="it-IT" sz="5500" b="1" dirty="0"/>
              <a:t>sospensione consensuale della prestazione di lavoro</a:t>
            </a:r>
            <a:r>
              <a:rPr lang="it-IT" sz="5500" dirty="0"/>
              <a:t>, in casi non previsti dalla legge</a:t>
            </a:r>
          </a:p>
          <a:p>
            <a:pPr marL="0" indent="0">
              <a:buNone/>
            </a:pPr>
            <a:endParaRPr lang="it-IT" sz="2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5500" dirty="0"/>
              <a:t> è sempre ammessa, sia con decorso della retribuzione, sia senza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500" dirty="0"/>
              <a:t> è sempre ammessa, purché con decorso della retribuzione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500" dirty="0"/>
              <a:t> è sempre ammessa, purché stipulata in sede protetta (Commissione di certificazione, oppure Commissione di conciliazione presso la DTL, oppure davanti al giudice del lavoro)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500" dirty="0"/>
              <a:t> è sempre ammessa, sia con decorso della retribuzione, sia senza, purché sia prevista da un contratto collettivo nazionale o aziendale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500" dirty="0"/>
              <a:t> è sempre ammessa, purché con decorso della retribuzione, a condizione che sia prevista da un contratto collettivo nazionale o aziendale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500" dirty="0"/>
              <a:t> non è ammessa</a:t>
            </a:r>
            <a:endParaRPr lang="it-IT" altLang="it-IT" sz="55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00950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4800" dirty="0"/>
              <a:t>La </a:t>
            </a:r>
            <a:r>
              <a:rPr lang="it-IT" sz="4800" b="1" dirty="0"/>
              <a:t>Cassa integrazione guadagni ordinaria</a:t>
            </a:r>
            <a:r>
              <a:rPr lang="it-IT" sz="4800" dirty="0"/>
              <a:t> è stata istituita </a:t>
            </a:r>
          </a:p>
          <a:p>
            <a:pPr marL="0" indent="0">
              <a:buNone/>
            </a:pPr>
            <a:endParaRPr lang="it-IT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1945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1947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4800" dirty="0">
                <a:cs typeface="Times New Roman" panose="02020603050405020304" pitchFamily="18" charset="0"/>
              </a:rPr>
              <a:t> nel 1968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1975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1991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1993 </a:t>
            </a:r>
            <a:r>
              <a:rPr lang="it-IT" sz="4500" dirty="0"/>
              <a:t> 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4500" dirty="0"/>
              <a:t>Scriva quello che sa in proposito 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423991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4800" dirty="0"/>
              <a:t>La </a:t>
            </a:r>
            <a:r>
              <a:rPr lang="it-IT" sz="4800" b="1" dirty="0"/>
              <a:t>Cassa integrazione guadagni straordinaria</a:t>
            </a:r>
            <a:r>
              <a:rPr lang="it-IT" sz="4800" dirty="0"/>
              <a:t> è stata istituita </a:t>
            </a:r>
          </a:p>
          <a:p>
            <a:pPr marL="0" indent="0">
              <a:buNone/>
            </a:pPr>
            <a:endParaRPr lang="it-IT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1945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1947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4800" dirty="0">
                <a:cs typeface="Times New Roman" panose="02020603050405020304" pitchFamily="18" charset="0"/>
              </a:rPr>
              <a:t> nel 1968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1975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1991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800" dirty="0"/>
              <a:t> nel 1993 </a:t>
            </a:r>
            <a:r>
              <a:rPr lang="it-IT" sz="4500" dirty="0"/>
              <a:t> 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4500" dirty="0"/>
              <a:t>Scriva quello che sa in proposito 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45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39993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5100" dirty="0"/>
              <a:t>La </a:t>
            </a:r>
            <a:r>
              <a:rPr lang="it-IT" sz="5100" b="1" dirty="0"/>
              <a:t>Cassa integrazione guadagni </a:t>
            </a:r>
            <a:r>
              <a:rPr lang="it-IT" sz="5100" dirty="0"/>
              <a:t>interviene</a:t>
            </a:r>
          </a:p>
          <a:p>
            <a:pPr marL="0" indent="0">
              <a:buNone/>
            </a:pPr>
            <a:endParaRPr lang="it-IT" sz="1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4900" dirty="0"/>
              <a:t> </a:t>
            </a:r>
            <a:r>
              <a:rPr lang="it-IT" sz="5100" dirty="0"/>
              <a:t>da sempre soltanto per gli operai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da sempre sia per gli operai, sia per gli impiegati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5100" dirty="0">
                <a:cs typeface="Times New Roman" panose="02020603050405020304" pitchFamily="18" charset="0"/>
              </a:rPr>
              <a:t> la ordinaria solo per gli operai, la straordinaria anche per gli impiegati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dall’inizio gli anni ’90 l’ordinaria e la straordinaria sono estese agli impiegati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l’ordinaria all’inizio solo per gli operai; dai primi anni ’90 è stata estesa agli impiegati; la straordinaria fin dalla sua istituzione per operai e impiegati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 l’ordinaria all’inizio solo per gli operai; dalla metà degli anni ’70 è estesa agli impiegati; la straordinaria all’inizio solo per gli operai, dal ’90 anche impiegati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r>
              <a:rPr lang="it-IT" sz="5100" dirty="0"/>
              <a:t>Scriva quello che sa in proposito 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51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51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51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500" dirty="0"/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90570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5100" dirty="0"/>
              <a:t>La durata massima dell’intervento della </a:t>
            </a:r>
            <a:r>
              <a:rPr lang="it-IT" sz="5100" b="1" dirty="0"/>
              <a:t>Cassa integrazione guadagni ordinaria </a:t>
            </a:r>
            <a:r>
              <a:rPr lang="it-IT" sz="5100" dirty="0"/>
              <a:t>è di</a:t>
            </a:r>
          </a:p>
          <a:p>
            <a:pPr marL="0" indent="0">
              <a:buNone/>
            </a:pPr>
            <a:endParaRPr lang="it-IT" sz="25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26 settimane nell’arco di 52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52 settimane nell’arco di 104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104 settimane nell’arco di 156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24 mesi nell’arco di 36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36 mesi nell’arco di un quinquennio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52 settimane nell’arco di 104,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104 settimane nell’arco di 156,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24 mesi nell’arco di 36,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36 mesi nell’arco di un quinquennio,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2100" dirty="0"/>
          </a:p>
          <a:p>
            <a:pPr marL="0" indent="0">
              <a:buNone/>
            </a:pPr>
            <a:r>
              <a:rPr lang="it-IT" sz="5100" dirty="0"/>
              <a:t>Scriva quello che sa in proposito 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51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51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5100" dirty="0"/>
              <a:t>…….……………………………………………………………………………………………………………………</a:t>
            </a:r>
            <a:endParaRPr lang="it-IT" sz="4500" dirty="0"/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17335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sz="5100" dirty="0"/>
              <a:t>La durata massima dell’intervento della </a:t>
            </a:r>
            <a:r>
              <a:rPr lang="it-IT" sz="5100" b="1" dirty="0"/>
              <a:t>Cassa integrazione guadagni straordinaria, esclusi i periodi di contratto di solidarietà</a:t>
            </a:r>
            <a:r>
              <a:rPr lang="it-IT" sz="5100" dirty="0"/>
              <a:t>,</a:t>
            </a:r>
            <a:r>
              <a:rPr lang="it-IT" sz="5100" b="1" dirty="0"/>
              <a:t> </a:t>
            </a:r>
            <a:r>
              <a:rPr lang="it-IT" sz="5100" dirty="0"/>
              <a:t>è di</a:t>
            </a:r>
          </a:p>
          <a:p>
            <a:pPr marL="0" indent="0">
              <a:buNone/>
            </a:pPr>
            <a:endParaRPr lang="it-IT" sz="25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104 settimane nell’arco di 156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24 mesi nell’arco di 36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24 mesi nell’arco di un quinquennio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52 settimane nell’arco di 104,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104 settimane nell’arco di 156,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24 mesi nell’arco di 36,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24 mesi nell’arco di un quinquennio,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5100" dirty="0"/>
              <a:t> 36 mesi nell’arco di un quinquennio, salvo proroghe concesse dal ministro del Lavoro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2100" dirty="0"/>
          </a:p>
          <a:p>
            <a:pPr marL="0" indent="0">
              <a:buNone/>
            </a:pPr>
            <a:r>
              <a:rPr lang="it-IT" sz="5500" dirty="0"/>
              <a:t>Scriva quello che sa in proposito</a:t>
            </a:r>
            <a:r>
              <a:rPr lang="it-IT" sz="5900" dirty="0"/>
              <a:t> ………………………….……………………………………………..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59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59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59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17948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7700" dirty="0"/>
              <a:t>La </a:t>
            </a:r>
            <a:r>
              <a:rPr lang="it-IT" sz="7700" b="1" dirty="0"/>
              <a:t>Cassa integrazione guadagni ordinaria </a:t>
            </a:r>
            <a:r>
              <a:rPr lang="it-IT" sz="7700" dirty="0"/>
              <a:t>viene attivata 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un contratto aziendale stipulato con le </a:t>
            </a:r>
            <a:r>
              <a:rPr lang="it-IT" sz="7700" dirty="0" err="1"/>
              <a:t>r.s.a</a:t>
            </a:r>
            <a:r>
              <a:rPr lang="it-IT" sz="7700" dirty="0"/>
              <a:t>. maggiormente rappresentative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la sede provinciale dell’Inps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la Direzione Territoriale del Lavoro (DTL)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il ministero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un comitato interministeriale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la sede provinciale dell’Inps, previo accordo aziendale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la Direzione Territoriale del Lavoro (DTL), previo accordo aziendale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il ministero del Lavoro, previo accordo aziendale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un comitato interministeriale, previo accordo aziendale in proposito </a:t>
            </a:r>
          </a:p>
          <a:p>
            <a:pPr marL="0" indent="0">
              <a:buNone/>
            </a:pPr>
            <a:r>
              <a:rPr lang="it-IT" sz="8000" dirty="0"/>
              <a:t>Scriva quello che sa in proposito ………………………….……………………………………………..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52885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7700" dirty="0"/>
              <a:t>La </a:t>
            </a:r>
            <a:r>
              <a:rPr lang="it-IT" sz="7700" b="1" dirty="0"/>
              <a:t>Cassa integrazione guadagni straordinaria </a:t>
            </a:r>
            <a:r>
              <a:rPr lang="it-IT" sz="7700" dirty="0"/>
              <a:t>viene attivata 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un contratto aziendale stipulato con le </a:t>
            </a:r>
            <a:r>
              <a:rPr lang="it-IT" sz="7700" dirty="0" err="1"/>
              <a:t>r.s.a</a:t>
            </a:r>
            <a:r>
              <a:rPr lang="it-IT" sz="7700" dirty="0"/>
              <a:t>. maggiormente rappresentative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la sede provinciale dell’Inps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la Direzione Territoriale del Lavoro (DTL)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il ministero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un comitato interministeriale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la sede provinciale dell’Inps, previo accordo aziendale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la Direzione Territoriale del Lavoro (DTL), previo accordo aziendale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il ministero del Lavoro, previo accordo aziendale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un comitato interministeriale, previo accordo aziendale in proposito </a:t>
            </a:r>
          </a:p>
          <a:p>
            <a:pPr marL="0" indent="0">
              <a:buNone/>
            </a:pPr>
            <a:r>
              <a:rPr lang="it-IT" sz="8000" dirty="0"/>
              <a:t>Scriva quello che sa in proposito ………………………….……………………………………………..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7448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quinta lezione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7"/>
            <a:ext cx="10515600" cy="992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L’</a:t>
            </a:r>
            <a:r>
              <a:rPr lang="it-IT" sz="3000" b="1" dirty="0"/>
              <a:t>ordinamento UE</a:t>
            </a:r>
            <a:r>
              <a:rPr lang="it-IT" sz="3000" dirty="0"/>
              <a:t> vincola gli Stati membri a una disciplina comune su queste materie: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BC63C32-D23E-4204-B2CE-C32ADC8D28B4}"/>
              </a:ext>
            </a:extLst>
          </p:cNvPr>
          <p:cNvSpPr/>
          <p:nvPr/>
        </p:nvSpPr>
        <p:spPr>
          <a:xfrm>
            <a:off x="650592" y="1745579"/>
            <a:ext cx="51815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</a:t>
            </a:r>
            <a:r>
              <a:rPr lang="it-IT" sz="3000" dirty="0"/>
              <a:t>sciopero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libertà di circolazione dei lav.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informazione dei lavoratori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livelli retributivi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orario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variazione delle mansioni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licenziamenti individuali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licenziamenti collettivi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trasferimento di azienda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D2CC0A1-19E7-4A1C-8BDF-02576155EC3E}"/>
              </a:ext>
            </a:extLst>
          </p:cNvPr>
          <p:cNvSpPr/>
          <p:nvPr/>
        </p:nvSpPr>
        <p:spPr>
          <a:xfrm>
            <a:off x="6258632" y="1782719"/>
            <a:ext cx="51815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</a:t>
            </a:r>
            <a:r>
              <a:rPr lang="it-IT" sz="2800" dirty="0" err="1"/>
              <a:t>rappr</a:t>
            </a:r>
            <a:r>
              <a:rPr lang="it-IT" sz="2800" dirty="0"/>
              <a:t>. sindacali in tutte le az.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</a:t>
            </a:r>
            <a:r>
              <a:rPr lang="it-IT" sz="2800" dirty="0" err="1"/>
              <a:t>rappr</a:t>
            </a:r>
            <a:r>
              <a:rPr lang="it-IT" sz="2800" dirty="0"/>
              <a:t>. </a:t>
            </a:r>
            <a:r>
              <a:rPr lang="it-IT" sz="2800" dirty="0" err="1"/>
              <a:t>sind</a:t>
            </a:r>
            <a:r>
              <a:rPr lang="it-IT" sz="2800" dirty="0"/>
              <a:t>. solo nelle </a:t>
            </a:r>
            <a:r>
              <a:rPr lang="it-IT" sz="2800" dirty="0" err="1"/>
              <a:t>multinaz</a:t>
            </a:r>
            <a:r>
              <a:rPr lang="it-IT" sz="28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procedure di </a:t>
            </a:r>
            <a:r>
              <a:rPr lang="it-IT" sz="2800" dirty="0" err="1"/>
              <a:t>contratt</a:t>
            </a:r>
            <a:r>
              <a:rPr lang="it-IT" sz="2800" dirty="0"/>
              <a:t>.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igiene e sicurezza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patto di prova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disciplina del part-time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disciplina dei contr. a termine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Cassa integrazione guadagni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rinunce e transazioni dei lav.</a:t>
            </a:r>
            <a:endParaRPr lang="it-IT" dirty="0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8C6ABDA2-519D-4EDC-BAE7-15C4DF489569}"/>
              </a:ext>
            </a:extLst>
          </p:cNvPr>
          <p:cNvSpPr txBox="1">
            <a:spLocks/>
          </p:cNvSpPr>
          <p:nvPr/>
        </p:nvSpPr>
        <p:spPr>
          <a:xfrm>
            <a:off x="990600" y="6046706"/>
            <a:ext cx="10515600" cy="58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3000" i="1" dirty="0"/>
              <a:t>Le risposte giuste sono più d’una</a:t>
            </a:r>
          </a:p>
        </p:txBody>
      </p:sp>
    </p:spTree>
    <p:extLst>
      <p:ext uri="{BB962C8B-B14F-4D97-AF65-F5344CB8AC3E}">
        <p14:creationId xmlns:p14="http://schemas.microsoft.com/office/powerpoint/2010/main" val="274691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7000" dirty="0"/>
              <a:t>La </a:t>
            </a:r>
            <a:r>
              <a:rPr lang="it-IT" sz="7000" b="1" dirty="0"/>
              <a:t>Cassa integrazione guadagni ordinaria </a:t>
            </a:r>
            <a:r>
              <a:rPr lang="it-IT" sz="7000" dirty="0"/>
              <a:t>può essere attivata per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sospensione dell’attività per cause amministrative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sospensioni per cause di forza maggiore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difficoltà finanziarie dell’impresa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crisi temporanea di mercato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situazioni di sciopero prolungato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</a:t>
            </a:r>
            <a:r>
              <a:rPr lang="it-IT" sz="7000" dirty="0"/>
              <a:t>processi di riorganizzazione industriale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cessione di ramo d’azienda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crisi occupazionale temporanea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chiusura dell’azienda</a:t>
            </a:r>
          </a:p>
          <a:p>
            <a:pPr marL="0" indent="0" algn="ctr">
              <a:buNone/>
            </a:pPr>
            <a:r>
              <a:rPr lang="it-IT" sz="7000" i="1" dirty="0"/>
              <a:t>(le risposte giuste sono più d’una)</a:t>
            </a:r>
          </a:p>
          <a:p>
            <a:pPr marL="0" indent="0">
              <a:buNone/>
            </a:pPr>
            <a:r>
              <a:rPr lang="it-IT" sz="8000" dirty="0"/>
              <a:t>Scriva quello che sa in proposito ………………………….……………………………………………..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423500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7000" dirty="0"/>
              <a:t>La </a:t>
            </a:r>
            <a:r>
              <a:rPr lang="it-IT" sz="7000" b="1" dirty="0"/>
              <a:t>Cassa integrazione guadagni straordinaria </a:t>
            </a:r>
            <a:r>
              <a:rPr lang="it-IT" sz="7000" dirty="0"/>
              <a:t>può essere attivata per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sospensione dell’attività per cause amministrative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sospensioni per cause di forza maggiore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difficoltà finanziarie dell’impresa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crisi temporanea di mercato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situazioni di sciopero prolungato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700" dirty="0"/>
              <a:t> </a:t>
            </a:r>
            <a:r>
              <a:rPr lang="it-IT" sz="7000" dirty="0"/>
              <a:t>processi di riorganizzazione industriale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cessione di ramo d’azienda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crisi occupazionale temporanea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chiusura dell’azienda</a:t>
            </a:r>
          </a:p>
          <a:p>
            <a:pPr marL="0" indent="0" algn="ctr">
              <a:buNone/>
            </a:pPr>
            <a:r>
              <a:rPr lang="it-IT" sz="7000" i="1" dirty="0"/>
              <a:t>(le risposte giuste sono più d’una)</a:t>
            </a:r>
          </a:p>
          <a:p>
            <a:pPr marL="0" indent="0">
              <a:buNone/>
            </a:pPr>
            <a:r>
              <a:rPr lang="it-IT" sz="8000" dirty="0"/>
              <a:t>Scriva quello che sa in proposito ………………………….……………………………………………..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80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19653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sz="7000" dirty="0"/>
              <a:t>Durante la sospensione con intervento della </a:t>
            </a:r>
            <a:r>
              <a:rPr lang="it-IT" sz="7000" b="1" dirty="0"/>
              <a:t>Cassa integrazione guadagni </a:t>
            </a:r>
            <a:r>
              <a:rPr lang="it-IT" sz="7000" dirty="0"/>
              <a:t>il lavoratore ha diritto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al maturare della contribuzione previdenziale piena e dell’accantonamento pieno per il t.f.r.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al maturare della </a:t>
            </a:r>
            <a:r>
              <a:rPr lang="it-IT" sz="7000" dirty="0" err="1"/>
              <a:t>contribuz</a:t>
            </a:r>
            <a:r>
              <a:rPr lang="it-IT" sz="7000" dirty="0"/>
              <a:t>. previdenziale all’80% e dell’accantonamento per il t.f.r. all’80%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al maturare della contribuzione previdenziale piena e dell’accantonamento per il t.f.r. all’80%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al maturare della </a:t>
            </a:r>
            <a:r>
              <a:rPr lang="it-IT" sz="7000" dirty="0" err="1"/>
              <a:t>contribuz</a:t>
            </a:r>
            <a:r>
              <a:rPr lang="it-IT" sz="7000" dirty="0"/>
              <a:t>. previdenziale all’80% e dell’accantonamento pieno per il t.f.r.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al solo maturare della contribuzione previdenziale piena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al solo maturare della contribuzione previdenziale all’80%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al solo maturare per il t.f.r. all’80%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000" dirty="0"/>
              <a:t> né al maturare di alcuna contribuzione previdenziale, né a quello di alcun accantonamento per il t.f.r. </a:t>
            </a:r>
          </a:p>
          <a:p>
            <a:pPr marL="0" indent="0">
              <a:buNone/>
            </a:pPr>
            <a:endParaRPr lang="it-IT" sz="3100" dirty="0"/>
          </a:p>
          <a:p>
            <a:pPr marL="0" indent="0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74024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600" dirty="0"/>
              <a:t>Il </a:t>
            </a:r>
            <a:r>
              <a:rPr lang="it-IT" sz="2600" b="1" dirty="0"/>
              <a:t>contratto di solidarietà</a:t>
            </a:r>
            <a:r>
              <a:rPr lang="it-IT" sz="2600" dirty="0"/>
              <a:t> è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un contratto tra singoli lavoratori che si riducono l’orario per evitare uno o più licenziamenti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un contratto aziendale che prevede una riduzione di orario e di retribuzione per evitare una riduzione di personale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un contratto aziendale che prevede una riduzione di orario con intervento della </a:t>
            </a:r>
            <a:r>
              <a:rPr lang="it-IT" sz="2600" dirty="0" err="1"/>
              <a:t>Cig</a:t>
            </a:r>
            <a:r>
              <a:rPr lang="it-IT" sz="2600" dirty="0"/>
              <a:t>, per evitare una riduzione di personale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 un contratto collettivo aziendale o di livello superiore che prevede una riduzione di orario con riduzione della retribuzione, per evitare una riduzione di personale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un contratto collettivo aziendale o di livello superiore che prevede una riduzione di orario con intervento della </a:t>
            </a:r>
            <a:r>
              <a:rPr lang="it-IT" sz="2600" dirty="0" err="1"/>
              <a:t>Cig</a:t>
            </a:r>
            <a:r>
              <a:rPr lang="it-IT" sz="2600" dirty="0"/>
              <a:t>, per evitare una riduzione di personale   </a:t>
            </a:r>
          </a:p>
          <a:p>
            <a:pPr marL="0" indent="0">
              <a:buNone/>
            </a:pPr>
            <a:r>
              <a:rPr lang="it-IT" dirty="0"/>
              <a:t>Scriva quello che sa in proposito ………………………….……………………………………………………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64700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Nel caso del </a:t>
            </a:r>
            <a:r>
              <a:rPr lang="it-IT" sz="3000" b="1" dirty="0"/>
              <a:t>contratto di solidarietà</a:t>
            </a:r>
            <a:r>
              <a:rPr lang="it-IT" sz="3000" dirty="0"/>
              <a:t> l’integrazione retributiva corrisposta dalla </a:t>
            </a:r>
            <a:r>
              <a:rPr lang="it-IT" sz="3000" dirty="0" err="1"/>
              <a:t>Cig</a:t>
            </a:r>
            <a:r>
              <a:rPr lang="it-IT" sz="3000" dirty="0"/>
              <a:t> è</a:t>
            </a:r>
          </a:p>
          <a:p>
            <a:pPr marL="0" indent="0">
              <a:buNone/>
            </a:pP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pari al 30% della retribuzione perduta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pari al 50% della retribuzione perduta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pari al 75% della retribuzione perduta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pari all’80% della retribuzione perduta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pari al 90%  della retribuzione perduta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dirty="0"/>
              <a:t>Scriva quello che sa in proposito ………………………….……………………………………………………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48401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Rispetto alla nozione medica di infermità, la </a:t>
            </a:r>
            <a:r>
              <a:rPr lang="it-IT" sz="3000" b="1" dirty="0"/>
              <a:t>nozione di «malattia»</a:t>
            </a:r>
            <a:r>
              <a:rPr lang="it-IT" sz="3000" dirty="0"/>
              <a:t> rilevante ai fini della sospensione della prestazione di lavoro è</a:t>
            </a:r>
          </a:p>
          <a:p>
            <a:pPr marL="0" indent="0">
              <a:buNone/>
            </a:pP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sostanzialmente identica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più ampia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più ristretta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per certi aspetti più ampia, per altri più ristretta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dirty="0"/>
              <a:t>Spieghi la sua risposta ………………………………………….……………………………………………………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423364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Il contenuto del </a:t>
            </a:r>
            <a:r>
              <a:rPr lang="it-IT" sz="3000" b="1" dirty="0"/>
              <a:t>certificato del medico curante</a:t>
            </a:r>
            <a:r>
              <a:rPr lang="it-IT" sz="3000" dirty="0"/>
              <a:t> circa l’impedimento al lavoro di una persona</a:t>
            </a:r>
          </a:p>
          <a:p>
            <a:pPr marL="0" indent="0">
              <a:buNone/>
            </a:pP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irrilevante, in quanto proveniente da un medico di parte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sindacabile in sede giudiziale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fa fede fino a querela di falso, essendo atto compiuto da pubblico ufficiale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insindacabile anche in sede giudiziale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dirty="0"/>
              <a:t>Scriva quello che sa in proposito ………………………….……………………………………………………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35743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dirty="0"/>
              <a:t>Secondo l’orientamento giurisprudenziale e dottrinale prevalente, l</a:t>
            </a:r>
            <a:r>
              <a:rPr lang="it-IT" altLang="it-IT" sz="3000" dirty="0"/>
              <a:t>’</a:t>
            </a:r>
            <a:r>
              <a:rPr lang="it-IT" altLang="it-IT" sz="3000" b="1" dirty="0"/>
              <a:t>infermità che riduce la produttività, ma non accresce la penosità del lavoro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giustifica comunque l’astensione dal lavoro per la durata dell’infermità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giustifica l’astensione, ma non per l’intera durata dell’infermità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giustifica l’astensione, quando ci sia possibilità di utilizzazione parziale della prestazione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giustifica l’astensione soltanto se autorizzata mediante apposita visita ispettiva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dirty="0"/>
              <a:t>Spieghi la sua risposta ………………………………………….……………………………………………………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85597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ventiseiesima e ventisettesima - 17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altLang="it-IT" sz="3000" dirty="0"/>
              <a:t>I </a:t>
            </a:r>
            <a:r>
              <a:rPr lang="it-IT" altLang="it-IT" sz="3000" b="1" dirty="0"/>
              <a:t>doveri della persona assente dal lavoro per malattia </a:t>
            </a:r>
            <a:r>
              <a:rPr lang="it-IT" altLang="it-IT" sz="3000" dirty="0"/>
              <a:t>sono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inviare al datore di </a:t>
            </a:r>
            <a:r>
              <a:rPr lang="it-IT" sz="3000" dirty="0" err="1"/>
              <a:t>l.</a:t>
            </a:r>
            <a:r>
              <a:rPr lang="it-IT" sz="3000" dirty="0"/>
              <a:t> entro il </a:t>
            </a:r>
            <a:r>
              <a:rPr lang="it-IT" sz="3000" i="1" dirty="0"/>
              <a:t>primo giorno </a:t>
            </a:r>
            <a:r>
              <a:rPr lang="it-IT" sz="3000" dirty="0"/>
              <a:t>di malattia un certificato medico contenente </a:t>
            </a:r>
            <a:r>
              <a:rPr lang="it-IT" sz="3000" i="1" dirty="0"/>
              <a:t>diagnosi e prognosi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inviare al datore di </a:t>
            </a:r>
            <a:r>
              <a:rPr lang="it-IT" sz="3000" dirty="0" err="1"/>
              <a:t>l.</a:t>
            </a:r>
            <a:r>
              <a:rPr lang="it-IT" sz="3000" dirty="0"/>
              <a:t> entro il </a:t>
            </a:r>
            <a:r>
              <a:rPr lang="it-IT" sz="3000" i="1" dirty="0"/>
              <a:t>primo giorno </a:t>
            </a:r>
            <a:r>
              <a:rPr lang="it-IT" sz="3000" dirty="0"/>
              <a:t>di malattia un certificato medico contenente la </a:t>
            </a:r>
            <a:r>
              <a:rPr lang="it-IT" sz="3000" i="1" dirty="0"/>
              <a:t>sola prognosi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inviare al datore di </a:t>
            </a:r>
            <a:r>
              <a:rPr lang="it-IT" sz="3000" dirty="0" err="1"/>
              <a:t>l.</a:t>
            </a:r>
            <a:r>
              <a:rPr lang="it-IT" sz="3000" dirty="0"/>
              <a:t> entro </a:t>
            </a:r>
            <a:r>
              <a:rPr lang="it-IT" sz="3000" i="1" dirty="0"/>
              <a:t>due giorni</a:t>
            </a:r>
            <a:r>
              <a:rPr lang="it-IT" sz="3000" dirty="0"/>
              <a:t> dall’inizio della malattia un certificato medico contenente </a:t>
            </a:r>
            <a:r>
              <a:rPr lang="it-IT" sz="3000" i="1" dirty="0"/>
              <a:t>diagnosi e prognosi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inviare al datore di </a:t>
            </a:r>
            <a:r>
              <a:rPr lang="it-IT" sz="3000" dirty="0" err="1"/>
              <a:t>l.</a:t>
            </a:r>
            <a:r>
              <a:rPr lang="it-IT" sz="3000" dirty="0"/>
              <a:t> entro </a:t>
            </a:r>
            <a:r>
              <a:rPr lang="it-IT" sz="3000" i="1" dirty="0"/>
              <a:t>due giorni </a:t>
            </a:r>
            <a:r>
              <a:rPr lang="it-IT" sz="3000" dirty="0"/>
              <a:t>dall’inizio della malattia un certificato medico contenente la </a:t>
            </a:r>
            <a:r>
              <a:rPr lang="it-IT" sz="3000" i="1" dirty="0"/>
              <a:t>sola prognosi</a:t>
            </a:r>
            <a:r>
              <a:rPr lang="it-IT" sz="3000" dirty="0"/>
              <a:t> </a:t>
            </a:r>
            <a:endParaRPr lang="it-IT" sz="800" dirty="0"/>
          </a:p>
          <a:p>
            <a:pPr marL="0" indent="0">
              <a:buNone/>
            </a:pPr>
            <a:r>
              <a:rPr lang="it-IT" dirty="0"/>
              <a:t>Dica quello che sa in proposito …………………………….……………………………………………………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38431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altLang="it-IT" sz="3000" dirty="0"/>
              <a:t>In caso di </a:t>
            </a:r>
            <a:r>
              <a:rPr lang="it-IT" altLang="it-IT" sz="3000" b="1" dirty="0"/>
              <a:t>morte del lavoratore</a:t>
            </a:r>
            <a:r>
              <a:rPr lang="it-IT" altLang="it-IT" sz="3000" dirty="0"/>
              <a:t> in costanza del rapporto di lavoro,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coniuge e figli – se esistenti – hanno diritto al trattamento di fine rapporto, detratta l’indennità di mancato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coniuge e figli – se esistenti – hanno diritto al trattamento di fine rapporto, ma non all’indennità di mancato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coniuge e figli – se esistenti – hanno diritto alla somma del trattamento di fine rapporto e dell’indennità di mancato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gli eredi hanno diritto al trattamento di fine rapporto, detratta l’indennità di mancato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gli eredi hanno diritto al trattamento di fine rapporto, ma non all’indennità di mancato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gli eredi hanno diritto alla somma del trattamento di fine rapporto e dell’indennità di mancato preavviso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43774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sesta lezione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6"/>
            <a:ext cx="10515600" cy="5964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Le </a:t>
            </a:r>
            <a:r>
              <a:rPr lang="it-IT" b="1" dirty="0"/>
              <a:t>norme legislative in materia di lavoro</a:t>
            </a:r>
          </a:p>
          <a:p>
            <a:pPr marL="0" indent="0">
              <a:buNone/>
            </a:pPr>
            <a:endParaRPr lang="it-IT" sz="1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sono per la maggior parte inderogabili </a:t>
            </a:r>
            <a:r>
              <a:rPr lang="it-IT" i="1" dirty="0"/>
              <a:t>in </a:t>
            </a:r>
            <a:r>
              <a:rPr lang="it-IT" i="1" dirty="0" err="1"/>
              <a:t>pejus</a:t>
            </a:r>
            <a:r>
              <a:rPr lang="it-IT" dirty="0"/>
              <a:t>, qualcuna inderogabile anche </a:t>
            </a:r>
            <a:r>
              <a:rPr lang="it-IT" i="1" dirty="0"/>
              <a:t>in </a:t>
            </a:r>
            <a:r>
              <a:rPr lang="it-IT" i="1" dirty="0" err="1"/>
              <a:t>melius</a:t>
            </a:r>
            <a:r>
              <a:rPr lang="it-IT" dirty="0"/>
              <a:t>; in parte dispositive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sono in parte inderogabili in entrambi i sensi (</a:t>
            </a:r>
            <a:r>
              <a:rPr lang="it-IT" i="1" dirty="0"/>
              <a:t>in </a:t>
            </a:r>
            <a:r>
              <a:rPr lang="it-IT" i="1" dirty="0" err="1"/>
              <a:t>pejus</a:t>
            </a:r>
            <a:r>
              <a:rPr lang="it-IT" dirty="0"/>
              <a:t> e </a:t>
            </a:r>
            <a:r>
              <a:rPr lang="it-IT" i="1" dirty="0"/>
              <a:t>in </a:t>
            </a:r>
            <a:r>
              <a:rPr lang="it-IT" i="1" dirty="0" err="1"/>
              <a:t>melius</a:t>
            </a:r>
            <a:r>
              <a:rPr lang="it-IT" dirty="0"/>
              <a:t>), in parte dispositive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sono in parte inderogabili, sempre soltanto </a:t>
            </a:r>
            <a:r>
              <a:rPr lang="it-IT" i="1" dirty="0"/>
              <a:t>in </a:t>
            </a:r>
            <a:r>
              <a:rPr lang="it-IT" i="1" dirty="0" err="1"/>
              <a:t>pejus</a:t>
            </a:r>
            <a:r>
              <a:rPr lang="it-IT" dirty="0"/>
              <a:t>, in parte dispositive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sono tutte inderogabili in entrambi i sensi, sia </a:t>
            </a:r>
            <a:r>
              <a:rPr lang="it-IT" i="1" dirty="0"/>
              <a:t>in </a:t>
            </a:r>
            <a:r>
              <a:rPr lang="it-IT" i="1" dirty="0" err="1"/>
              <a:t>pejus</a:t>
            </a:r>
            <a:r>
              <a:rPr lang="it-IT" dirty="0"/>
              <a:t>, sia </a:t>
            </a:r>
            <a:r>
              <a:rPr lang="it-IT" i="1" dirty="0"/>
              <a:t>in </a:t>
            </a:r>
            <a:r>
              <a:rPr lang="it-IT" i="1" dirty="0" err="1"/>
              <a:t>melius</a:t>
            </a:r>
            <a:endParaRPr lang="it-IT" i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i="1" dirty="0"/>
              <a:t> </a:t>
            </a:r>
            <a:r>
              <a:rPr lang="it-IT" dirty="0"/>
              <a:t>sono tutte inderogabili, soltanto </a:t>
            </a:r>
            <a:r>
              <a:rPr lang="it-IT" i="1" dirty="0"/>
              <a:t>in </a:t>
            </a:r>
            <a:r>
              <a:rPr lang="it-IT" i="1" dirty="0" err="1"/>
              <a:t>pejus</a:t>
            </a:r>
            <a:r>
              <a:rPr lang="it-IT" dirty="0"/>
              <a:t>; non ci sono norme dispositive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sono tutte inderogabili le norme costituzionali, le altre sono dispositive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803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000" dirty="0"/>
              <a:t>In caso di </a:t>
            </a:r>
            <a:r>
              <a:rPr lang="it-IT" altLang="it-IT" sz="3000" b="1" dirty="0"/>
              <a:t>morte del datore di lavoro </a:t>
            </a:r>
            <a:r>
              <a:rPr lang="it-IT" altLang="it-IT" sz="3000" dirty="0"/>
              <a:t>persona fisica in costanza del rapporto di lavoro, </a:t>
            </a:r>
            <a:r>
              <a:rPr lang="it-IT" sz="3000" dirty="0"/>
              <a:t>il rapporto di lavoro 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prosegue senza soluzione alcuna di continuità alle dipendenze degli eredi, finché questi non recedano o si verifichi un’altra causa di </a:t>
            </a:r>
            <a:r>
              <a:rPr lang="it-IT" sz="3000" dirty="0" err="1"/>
              <a:t>estinz</a:t>
            </a:r>
            <a:r>
              <a:rPr lang="it-IT" sz="30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prosegue senza soluzione di continuità alle dipendenze degli eredi, salvo che abbia come oggetto un servizio personale al datore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può proseguire o no alle dipendenze degli eredi, spettando al lavoratore l’opzione in proposito entro 30 giorni dalla morte del </a:t>
            </a:r>
            <a:r>
              <a:rPr lang="it-IT" sz="3000" dirty="0" err="1"/>
              <a:t>d.d.l.</a:t>
            </a:r>
            <a:endParaRPr lang="it-IT" sz="30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si estingue automaticamente; il lavoratore ha diritto nei confronti degli eredi al </a:t>
            </a:r>
            <a:r>
              <a:rPr lang="it-IT" sz="3000" dirty="0" err="1"/>
              <a:t>tratt</a:t>
            </a:r>
            <a:r>
              <a:rPr lang="it-IT" sz="3000" dirty="0"/>
              <a:t>. di fine rapporto e all’indennità di mancato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si estingue automaticamente; il lavoratore ha diritto nei confronti degli eredi al </a:t>
            </a:r>
            <a:r>
              <a:rPr lang="it-IT" sz="3000" dirty="0" err="1"/>
              <a:t>tratt</a:t>
            </a:r>
            <a:r>
              <a:rPr lang="it-IT" sz="3000" dirty="0"/>
              <a:t>. di fine rapporto, ma non all’</a:t>
            </a:r>
            <a:r>
              <a:rPr lang="it-IT" sz="3000" dirty="0" err="1"/>
              <a:t>ind</a:t>
            </a:r>
            <a:r>
              <a:rPr lang="it-IT" sz="3000" dirty="0"/>
              <a:t>. di mancato preavviso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68831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altLang="it-IT" sz="3000" dirty="0"/>
              <a:t>Le </a:t>
            </a:r>
            <a:r>
              <a:rPr lang="it-IT" altLang="it-IT" sz="3000" b="1" dirty="0"/>
              <a:t>dimissioni del lavoratore</a:t>
            </a:r>
            <a:r>
              <a:rPr lang="it-IT" altLang="it-IT" sz="3000" dirty="0"/>
              <a:t>, rassegnate nella forma dovuta, sono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</a:t>
            </a:r>
            <a:r>
              <a:rPr lang="it-IT" sz="3000" dirty="0" err="1"/>
              <a:t>inimpugnabili</a:t>
            </a:r>
            <a:endParaRPr lang="it-IT" sz="30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impugnabili dal lavoratore stesso per tutti i motivi per i quali è impugnabile qualsiasi negozio, secondo le regole generali del diritto civile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impugnabili dal datore di lavoro quando non siano sorrette da giusta causa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 impugnabili dal datore di lavoro quando non siano sorrette da giusta causa o giustificato motivo</a:t>
            </a:r>
          </a:p>
          <a:p>
            <a:pPr marL="0" indent="0">
              <a:buNone/>
            </a:pPr>
            <a:r>
              <a:rPr lang="it-IT" dirty="0"/>
              <a:t>Scriva quello che sa a questo proposito 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51643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3915" y="917528"/>
            <a:ext cx="11682932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altLang="it-IT" sz="3000" dirty="0"/>
              <a:t>Le </a:t>
            </a:r>
            <a:r>
              <a:rPr lang="it-IT" altLang="it-IT" sz="3000" b="1" dirty="0"/>
              <a:t>dimissioni del lavoratore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</a:t>
            </a:r>
            <a:r>
              <a:rPr lang="it-IT" altLang="it-IT" sz="3000" dirty="0"/>
              <a:t>sono </a:t>
            </a:r>
            <a:r>
              <a:rPr lang="it-IT" sz="3000" dirty="0"/>
              <a:t>esenti da qualsiasi vincolo di forma: possono essere rassegnate anche in forma orale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</a:t>
            </a:r>
            <a:r>
              <a:rPr lang="it-IT" altLang="it-IT" sz="3000" dirty="0"/>
              <a:t>sono </a:t>
            </a:r>
            <a:r>
              <a:rPr lang="it-IT" sz="3000" dirty="0"/>
              <a:t>soggette al vincolo della forma scritta, ma solo ai fini della prova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soggette al vincolo della forma scritta </a:t>
            </a:r>
            <a:r>
              <a:rPr lang="it-IT" sz="3000" i="1" dirty="0"/>
              <a:t>ad substantiam </a:t>
            </a:r>
            <a:r>
              <a:rPr lang="it-IT" sz="3000" dirty="0"/>
              <a:t>(cioè per la validità dell’atto)</a:t>
            </a:r>
            <a:endParaRPr lang="it-IT" sz="3000" i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devono, a pena di inefficacia, essere rassegnate per via telematica su appositi moduli forniti dal ministero del Lavoro attraverso un proprio sito</a:t>
            </a:r>
          </a:p>
          <a:p>
            <a:pPr marL="0" indent="0">
              <a:buNone/>
            </a:pPr>
            <a:r>
              <a:rPr lang="it-IT" dirty="0"/>
              <a:t>Indichi le norme che disciplinano la materia e scriva quant’altro sa a questo proposito ……………………………………………..………………………………………………………….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78704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2341" y="27265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altLang="it-IT" sz="3000" dirty="0"/>
              <a:t>Il </a:t>
            </a:r>
            <a:r>
              <a:rPr lang="it-IT" altLang="it-IT" sz="3000" b="1" dirty="0"/>
              <a:t>contratto di lavoro a termine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esente da qualsiasi vincolo di forma: può essere stipulato anche in forma orale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</a:t>
            </a:r>
            <a:r>
              <a:rPr lang="it-IT" altLang="it-IT" sz="3000" dirty="0"/>
              <a:t> </a:t>
            </a:r>
            <a:r>
              <a:rPr lang="it-IT" sz="3000" dirty="0"/>
              <a:t>soggetto al vincolo della forma scritta, ma solo ai fini della prova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soggetto al vincolo della forma scritta </a:t>
            </a:r>
            <a:r>
              <a:rPr lang="it-IT" sz="3000" i="1" dirty="0"/>
              <a:t>ad substantiam </a:t>
            </a:r>
            <a:r>
              <a:rPr lang="it-IT" sz="3000" dirty="0"/>
              <a:t>(cioè per la validità dell’atto)</a:t>
            </a:r>
            <a:endParaRPr lang="it-IT" sz="3000" i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deve, a pena di inefficacia, essere stipulato per via telematica su appositi moduli forniti dal ministero del Lavoro attraverso un proprio sito</a:t>
            </a:r>
          </a:p>
          <a:p>
            <a:pPr marL="0" indent="0">
              <a:buNone/>
            </a:pPr>
            <a:r>
              <a:rPr lang="it-IT" sz="3200" dirty="0"/>
              <a:t>Indichi la norma che disciplina la materia e scriva quant’altro sa a questo proposito ……………………………………………..………………………………………………………….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33347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6216" y="344497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4759" y="995166"/>
            <a:ext cx="11600329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altLang="it-IT" sz="3000" dirty="0"/>
              <a:t>Il </a:t>
            </a:r>
            <a:r>
              <a:rPr lang="it-IT" altLang="it-IT" sz="3000" b="1" dirty="0"/>
              <a:t>contratto di lavoro a termine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soggetto ad alcun vincolo circa il motivo per cui viene stipulato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soggetto ad alcun vincolo circa il motivo per cui viene stipulato, entro il limite di durata di 24 mesi; oltre tale limite il motivo deve essere enunciato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soggetto ad alcun vincolo circa il motivo per cui viene stipulato, entro il limite di durata di 12 mesi; oltre tale limite il motivo deve essere enunciato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sempre soggetto al vincolo per cui il motivo deve essere enunciato</a:t>
            </a:r>
          </a:p>
          <a:p>
            <a:pPr marL="0" indent="0">
              <a:buNone/>
            </a:pPr>
            <a:r>
              <a:rPr lang="it-IT" sz="3200" dirty="0"/>
              <a:t>Indichi le norme che disciplinano la materia e scriva quant’altro sa a questo proposito ……………………………………………..………………………………………………………….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418607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6216" y="344497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6517" y="917528"/>
            <a:ext cx="11600329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altLang="it-IT" sz="3000" dirty="0"/>
              <a:t>La </a:t>
            </a:r>
            <a:r>
              <a:rPr lang="it-IT" altLang="it-IT" sz="3000" b="1" dirty="0"/>
              <a:t>proroga di un contratto di lavoro a termine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può essere disposta unilateralmente dal datore di lavoro, purché entro il limite di durata complessiva massima fissato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può essere disposta unilateralmente: occorre l’accordo con la persona interessata; deve comunque essere  rispettato limite di durata complessiva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 può essere disposta unilateralmente dal datore di lavoro, purché entro il limite di durata complessiva fissato dalla legge; oltre quel limite occorre l’accordo tra le parti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mai ammessa</a:t>
            </a:r>
          </a:p>
          <a:p>
            <a:pPr marL="0" indent="0">
              <a:buNone/>
            </a:pPr>
            <a:r>
              <a:rPr lang="it-IT" sz="3200" dirty="0"/>
              <a:t>Indichi la norma che disciplina la materia e scriva quant’altro sa a questo proposito ……………………………………………..………………………………………………………….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57246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6216" y="344497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922" y="1133065"/>
            <a:ext cx="11600329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altLang="it-IT" sz="3000" dirty="0"/>
              <a:t>Entro il limite di durata complessiva, il </a:t>
            </a:r>
            <a:r>
              <a:rPr lang="it-IT" altLang="it-IT" sz="3000" b="1" dirty="0"/>
              <a:t>contratto di lavoro a termine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prorogabile per una sola volta, comunque senza aggravi di costo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prorogabile per sole 3 volte, comunque senza aggravi di costo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prorogabile per sole 5 volte, comunque senza aggravi di costo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prorogabile per una sola volta, con un aggravio della contribuzione previdenziale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prorogabile per sole 3 volte, con un aggravio della contribuzione previdenziale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 è prorogabile per sole 5 volte, con un aggravio della contribuzione previdenziale</a:t>
            </a:r>
          </a:p>
          <a:p>
            <a:pPr marL="0" indent="0">
              <a:buNone/>
            </a:pPr>
            <a:r>
              <a:rPr lang="it-IT" sz="3200" dirty="0"/>
              <a:t>Indichi la norma che disciplina la materia e scriva quant’altro sa a questo proposito ……………………………………………..………………………………………………………….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29636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6216" y="344497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ventottesima - 9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922" y="1133065"/>
            <a:ext cx="11600329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altLang="it-IT" sz="3000" dirty="0"/>
              <a:t>Nel corso del </a:t>
            </a:r>
            <a:r>
              <a:rPr lang="it-IT" altLang="it-IT" sz="3000" b="1" dirty="0"/>
              <a:t>contratto di lavoro a termine </a:t>
            </a:r>
            <a:r>
              <a:rPr lang="it-IT" altLang="it-IT" sz="3000" dirty="0"/>
              <a:t>la persona che lavora, salvo il caso di pattuizioni contrarie,</a:t>
            </a:r>
            <a:br>
              <a:rPr lang="it-IT" altLang="it-IT" sz="3000" dirty="0"/>
            </a:br>
            <a:endParaRPr lang="it-IT" sz="8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libera di dimettersi quando vuole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libera di dimettersi, fermo restando l’obbligo del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può dimettersi soltanto per giusta causa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può dimettersi in alcun caso: per la cessazione anticipata del rapporto occorre il consenso del datore di lavoro</a:t>
            </a:r>
          </a:p>
          <a:p>
            <a:pPr marL="0" indent="0">
              <a:buNone/>
            </a:pPr>
            <a:r>
              <a:rPr lang="it-IT" sz="3200" dirty="0"/>
              <a:t>Scriva quant’altro sa a questo proposito  ………………………………………………………….. …………….……………………………………………..…………………………………………………………….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331996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L’</a:t>
            </a:r>
            <a:r>
              <a:rPr lang="it-IT" sz="3200" b="1" dirty="0"/>
              <a:t>evoluzione della disciplina dei licenziamenti</a:t>
            </a:r>
            <a:r>
              <a:rPr lang="it-IT" sz="3200" dirty="0"/>
              <a:t> dal Codice civile a oggi si è caratterizzata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per una sostanziale stabilità della normativa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per una tendenza continua al progressivo aumento della protezione della stabilità dei posti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per una tendenza alla progressiva riduzione della protezione della stabilità dei posti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tratti per una tendenza all’aumento della protezione della stabilità, a tratti per una sua riduzione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…………………………………………………..</a:t>
            </a:r>
            <a:br>
              <a:rPr lang="it-IT" sz="3200" dirty="0"/>
            </a:b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420397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dirty="0"/>
              <a:t>Oggi l’</a:t>
            </a:r>
            <a:r>
              <a:rPr lang="it-IT" sz="3000" b="1" dirty="0"/>
              <a:t>entità dell’indennizzo</a:t>
            </a:r>
            <a:r>
              <a:rPr lang="it-IT" sz="3000" dirty="0"/>
              <a:t> per il caso in cui il giudice consideri insufficiente il motivo del licenziamento, in un’impresa italiana di dimensioni medio-grandi, rispetto a quello previsto negli ordinamenti dei maggiori Paesi europei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mediamente superiore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mediamente inferiore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mediamente superiore rispetto ad alcuni, inferiore rispetto ad altri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sostanzialmente allineata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…………………………………………………..</a:t>
            </a:r>
            <a:br>
              <a:rPr lang="it-IT" sz="3200" dirty="0"/>
            </a:b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74732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sesta lezione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6"/>
            <a:ext cx="10687850" cy="59641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Fra </a:t>
            </a:r>
            <a:r>
              <a:rPr lang="it-IT" b="1" dirty="0"/>
              <a:t>legge e contratti collettivi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vige la regola per cui la legge prevale sempre sul contratto collettivo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vige una regola per cui il contr. </a:t>
            </a:r>
            <a:r>
              <a:rPr lang="it-IT" dirty="0" err="1"/>
              <a:t>coll</a:t>
            </a:r>
            <a:r>
              <a:rPr lang="it-IT" dirty="0"/>
              <a:t>. nazionale (*) può derogare alla legge, escluse le norme costituzionali; il contratto aziendale può derogare solo nei casi espressamente previsti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vige una regola per cui il contr. </a:t>
            </a:r>
            <a:r>
              <a:rPr lang="it-IT" dirty="0" err="1"/>
              <a:t>coll</a:t>
            </a:r>
            <a:r>
              <a:rPr lang="it-IT" dirty="0"/>
              <a:t>. aziendale (*) può derogare sempre alla legge, escluse le norme costituzionali; il contratto nazionale può derogare solo nei casi espressamente previsti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vige la regola per cui il contratto collettivo, nazionale o aziendale (*), può sempre derogare alla legge, escluse le norme costituzionali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vige la regola generale per cui la legge prevale sul contr. collettivo, ma in alcuni casi la legge stessa consente la deroga, al livello </a:t>
            </a:r>
            <a:r>
              <a:rPr lang="it-IT" dirty="0" err="1"/>
              <a:t>naz</a:t>
            </a:r>
            <a:r>
              <a:rPr lang="it-IT" dirty="0"/>
              <a:t>. o </a:t>
            </a:r>
            <a:r>
              <a:rPr lang="it-IT" dirty="0" err="1"/>
              <a:t>aziend</a:t>
            </a:r>
            <a:r>
              <a:rPr lang="it-IT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00" dirty="0"/>
          </a:p>
          <a:p>
            <a:pPr marL="0" indent="0">
              <a:buNone/>
            </a:pPr>
            <a:r>
              <a:rPr lang="it-IT" dirty="0"/>
              <a:t>(*) il riferimento è sempre a contr. </a:t>
            </a:r>
            <a:r>
              <a:rPr lang="it-IT" dirty="0" err="1"/>
              <a:t>coll</a:t>
            </a:r>
            <a:r>
              <a:rPr lang="it-IT" dirty="0"/>
              <a:t>. stipulato da coalizione sindacale maggiormente rappresentativa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6164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000" dirty="0"/>
              <a:t>Oggi l’</a:t>
            </a:r>
            <a:r>
              <a:rPr lang="it-IT" sz="3000" b="1" dirty="0"/>
              <a:t>entità dell’indennizzo</a:t>
            </a:r>
            <a:r>
              <a:rPr lang="it-IT" sz="3000" dirty="0"/>
              <a:t> per il caso in cui il giudice consideri insufficiente il motivo del licenziamento, in riferimento a un rapporto di lavoro costituito nel 2017 in un’impresa italiana di dimensioni medio-grandi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varia da 2 a 18 mensilità dell’ultima retribuzione, in stretta relazione all’anzianità di servizio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varia da 4 a 24 mensilità dell’ultima retribuzione, in stretta relazione all’anzianità di servizio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varia da 6 a 36 mensilità dell’ultima retribuzione, in stretta relazione all’anzianità di servizio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varia da 2 a 18 mensilità dell’ultima retribuzione, a discrezione del giudice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varia da 4 a 24 mensilità dell’ultima retribuzione, a discrezione del giudice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varia da 6 a 36 mensilità dell’ultima retribuzione, a discrezione del giudice</a:t>
            </a:r>
          </a:p>
          <a:p>
            <a:pPr marL="0" indent="0">
              <a:buNone/>
            </a:pPr>
            <a:r>
              <a:rPr lang="it-IT" sz="3200" dirty="0"/>
              <a:t>Indichi il riferimento normativo e dica in sintesi quanto sa in proposito …………..</a:t>
            </a:r>
          </a:p>
          <a:p>
            <a:pPr marL="0" indent="0">
              <a:buNone/>
            </a:pPr>
            <a:r>
              <a:rPr lang="it-IT" sz="3200" dirty="0"/>
              <a:t>……………….……………………………………………………………………………………………………….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……….……………………………………………………………………………………………………………….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15286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E90E494C-8645-40BE-8271-E3429E3C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- 4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706CF26-D37F-4478-9168-ADDC8CCA96F1}"/>
              </a:ext>
            </a:extLst>
          </p:cNvPr>
          <p:cNvSpPr txBox="1">
            <a:spLocks/>
          </p:cNvSpPr>
          <p:nvPr/>
        </p:nvSpPr>
        <p:spPr>
          <a:xfrm>
            <a:off x="388189" y="710060"/>
            <a:ext cx="11386868" cy="8267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000" b="0" dirty="0"/>
              <a:t>Possono, per legge, essere </a:t>
            </a:r>
            <a:r>
              <a:rPr lang="it-IT" sz="3000" dirty="0"/>
              <a:t>licenziati </a:t>
            </a:r>
            <a:r>
              <a:rPr lang="it-IT" sz="3000" i="1" dirty="0"/>
              <a:t>ad nutum</a:t>
            </a:r>
            <a:r>
              <a:rPr lang="it-IT" sz="3000" b="0" dirty="0"/>
              <a:t>, cioè senza alcun controllo giudiziale sul motivo (salva diversa pattuizione individuale o collettiva):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4E4932D4-00FF-4827-9072-BFAC20AA1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05831"/>
            <a:ext cx="5157787" cy="4830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2800" dirty="0"/>
              <a:t> gli apprendisti</a:t>
            </a:r>
            <a:endParaRPr lang="it-IT" sz="30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gli assunti in prova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gli assunti a termine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 collaboratori familiari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 lav. in somministrazione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gli agenti di polizia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 membri delle Forze Armate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i quadri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 dirigenti</a:t>
            </a: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C68B9622-AFA7-4FCA-81F4-3DC9901E4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05831"/>
            <a:ext cx="5183188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 dipendenti di organizzazioni di tendenza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 dipendenti di enti ecclesiastici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 lavoratori che abbiano i requisiti per la pensione di invalidità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 lavoratori che abbiano i requisiti per la pensione di invalidità</a:t>
            </a:r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F8C4F97-71EF-47AA-94C4-4EF2EF02E4C7}"/>
              </a:ext>
            </a:extLst>
          </p:cNvPr>
          <p:cNvSpPr txBox="1">
            <a:spLocks/>
          </p:cNvSpPr>
          <p:nvPr/>
        </p:nvSpPr>
        <p:spPr>
          <a:xfrm>
            <a:off x="540589" y="6256628"/>
            <a:ext cx="11386868" cy="6013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3000" b="0" i="1" dirty="0"/>
              <a:t>Le risposte esatte sono più di una</a:t>
            </a:r>
          </a:p>
        </p:txBody>
      </p:sp>
    </p:spTree>
    <p:extLst>
      <p:ext uri="{BB962C8B-B14F-4D97-AF65-F5344CB8AC3E}">
        <p14:creationId xmlns:p14="http://schemas.microsoft.com/office/powerpoint/2010/main" val="394049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 build="p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E90E494C-8645-40BE-8271-E3429E3C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- 5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F706CF26-D37F-4478-9168-ADDC8CCA96F1}"/>
              </a:ext>
            </a:extLst>
          </p:cNvPr>
          <p:cNvSpPr txBox="1">
            <a:spLocks/>
          </p:cNvSpPr>
          <p:nvPr/>
        </p:nvSpPr>
        <p:spPr>
          <a:xfrm>
            <a:off x="326717" y="710060"/>
            <a:ext cx="11629640" cy="82674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000" b="0" dirty="0"/>
              <a:t>Le </a:t>
            </a:r>
            <a:r>
              <a:rPr lang="it-IT" sz="3000" dirty="0"/>
              <a:t>protezioni che si applicano a tutti i rapporti</a:t>
            </a:r>
            <a:r>
              <a:rPr lang="it-IT" sz="3000" b="0" dirty="0"/>
              <a:t> di lavoro subordinato in caso di licenziamento, quale che sia la disciplina dei licenziamenti applicabile, sono: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4E4932D4-00FF-4827-9072-BFAC20AA1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356" y="1605831"/>
            <a:ext cx="5398220" cy="4771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forma scritta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comunicazione mediante lettera raccomandata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comunicazione mediante modulo scaricato dal sito </a:t>
            </a:r>
            <a:r>
              <a:rPr lang="it-IT" sz="3000" dirty="0" err="1"/>
              <a:t>Min</a:t>
            </a:r>
            <a:r>
              <a:rPr lang="it-IT" sz="3000" dirty="0"/>
              <a:t> L.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l’obbligo di comunicazione scritta dei motivi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reintegrazione nel caso di li-</a:t>
            </a:r>
            <a:r>
              <a:rPr lang="it-IT" sz="3000" dirty="0" err="1"/>
              <a:t>cenziamento</a:t>
            </a:r>
            <a:r>
              <a:rPr lang="it-IT" sz="3000" dirty="0"/>
              <a:t> per motivo illecito</a:t>
            </a: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C68B9622-AFA7-4FCA-81F4-3DC9901E4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05831"/>
            <a:ext cx="5183188" cy="5304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l’obbligo del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l’inefficacia del licenziamento durante il periodo di comporto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l’obbligo di esame congiunto preventivo in sede sindacale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l’obbligo di esame congiunto </a:t>
            </a:r>
            <a:r>
              <a:rPr lang="it-IT" sz="3000" dirty="0" err="1"/>
              <a:t>prev</a:t>
            </a:r>
            <a:r>
              <a:rPr lang="it-IT" sz="3000" dirty="0"/>
              <a:t>. in sede di Ispettorato Lav.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il contributo </a:t>
            </a:r>
            <a:r>
              <a:rPr lang="it-IT" sz="3000" i="1" dirty="0"/>
              <a:t>una tantum</a:t>
            </a:r>
            <a:r>
              <a:rPr lang="it-IT" sz="3000" dirty="0"/>
              <a:t> a carico del </a:t>
            </a:r>
            <a:r>
              <a:rPr lang="it-IT" sz="3000" dirty="0" err="1"/>
              <a:t>d.d.l.</a:t>
            </a:r>
            <a:r>
              <a:rPr lang="it-IT" sz="3000" dirty="0"/>
              <a:t> per l’</a:t>
            </a:r>
            <a:r>
              <a:rPr lang="it-IT" sz="3000" dirty="0" err="1"/>
              <a:t>assicuraz</a:t>
            </a:r>
            <a:r>
              <a:rPr lang="it-IT" sz="3000" dirty="0"/>
              <a:t>. contro la disoccupazione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3000" dirty="0"/>
          </a:p>
        </p:txBody>
      </p:sp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1F8C4F97-71EF-47AA-94C4-4EF2EF02E4C7}"/>
              </a:ext>
            </a:extLst>
          </p:cNvPr>
          <p:cNvSpPr txBox="1">
            <a:spLocks/>
          </p:cNvSpPr>
          <p:nvPr/>
        </p:nvSpPr>
        <p:spPr>
          <a:xfrm>
            <a:off x="540589" y="6256628"/>
            <a:ext cx="11386868" cy="6013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3000" b="0" i="1" dirty="0"/>
              <a:t>Le risposte esatte sono più di una</a:t>
            </a:r>
          </a:p>
        </p:txBody>
      </p:sp>
    </p:spTree>
    <p:extLst>
      <p:ext uri="{BB962C8B-B14F-4D97-AF65-F5344CB8AC3E}">
        <p14:creationId xmlns:p14="http://schemas.microsoft.com/office/powerpoint/2010/main" val="133361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/>
      <p:bldP spid="10" grpId="0"/>
      <p:bldP spid="11" grpId="0" build="p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Nel caso di licenziamento per </a:t>
            </a:r>
            <a:r>
              <a:rPr lang="it-IT" sz="3000" b="1" dirty="0"/>
              <a:t>causa talmente grave da non consentire la prosecuzione neppure temporanea</a:t>
            </a:r>
            <a:r>
              <a:rPr lang="it-IT" sz="3000" dirty="0"/>
              <a:t> del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si applica la regola del controllo giudiziale del motivo del </a:t>
            </a:r>
            <a:r>
              <a:rPr lang="it-IT" sz="3200" dirty="0" err="1"/>
              <a:t>licenz</a:t>
            </a:r>
            <a:r>
              <a:rPr lang="it-IT" sz="3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preavviso viene sostituito dall’indennità di mancato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non ha diritto al preavviso, né all’indennità sostitutiva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perde il diritto al trattamento di disoccupazione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ammessa l’impugnazione giudiziale del licenziamento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</a:t>
            </a:r>
            <a:r>
              <a:rPr lang="it-IT" sz="3200" dirty="0" err="1"/>
              <a:t>d.d.l.</a:t>
            </a:r>
            <a:r>
              <a:rPr lang="it-IT" sz="3200" dirty="0"/>
              <a:t> non è tenuto alla contestazione disciplinare dell’addebito né ad attendere 5 giorni prima dell’intimazione del licenziamento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83825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/>
              <a:t>In un’</a:t>
            </a:r>
            <a:r>
              <a:rPr lang="it-IT" sz="3000" b="1" dirty="0"/>
              <a:t>impresa che occupa 20 dipendenti, ripartiti in due unità produttive distinte, con 10 dipendenti ciascuna</a:t>
            </a:r>
            <a:r>
              <a:rPr lang="it-IT" sz="3000" dirty="0"/>
              <a:t>, in caso di licenziamento, oggi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previsto alcun controllo giudiziale sul motivo del </a:t>
            </a:r>
            <a:r>
              <a:rPr lang="it-IT" sz="3200" dirty="0" err="1"/>
              <a:t>licenz</a:t>
            </a:r>
            <a:r>
              <a:rPr lang="it-IT" sz="3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 un indennizzo non superiore a 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 un indennizzo non superiore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 un indennizzo non superiore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 un indennizzo non superiore a 36 mensilità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alla reintegrazione nel posto di lavoro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401102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dirty="0"/>
              <a:t>In un’</a:t>
            </a:r>
            <a:r>
              <a:rPr lang="it-IT" sz="3000" b="1" dirty="0"/>
              <a:t>impresa che occupa 20 dipendenti, ripartiti in due unità produttive distinte, con 10 dipendenti ciascuna</a:t>
            </a:r>
            <a:r>
              <a:rPr lang="it-IT" sz="3000" dirty="0"/>
              <a:t>, nel caso di un licenziamento discriminatorio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licenziamento è valido, non essendo previsto alcun controllo giudiziale sul motivo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 un indennizzo non superiore a 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 un indennizzo non superiore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 un indennizzo non superiore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 un indennizzo non superiore a 36 mensilità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alla reintegrazione nel posto di lavoro e al risarcimento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90788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000" dirty="0"/>
              <a:t>In un’</a:t>
            </a:r>
            <a:r>
              <a:rPr lang="it-IT" sz="3000" b="1" dirty="0"/>
              <a:t>impresa che occupa 80 dipendenti, ripartiti in otto unità produttive distinte, con 10 dipendenti ciascuna</a:t>
            </a:r>
            <a:r>
              <a:rPr lang="it-IT" sz="3000" dirty="0"/>
              <a:t>, tutti assunti prima del 2015, in caso di licenziamento, oggi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previsto alcun controllo giudiziale sul motivo del </a:t>
            </a:r>
            <a:r>
              <a:rPr lang="it-IT" sz="3200" dirty="0" err="1"/>
              <a:t>licenz</a:t>
            </a:r>
            <a:r>
              <a:rPr lang="it-IT" sz="3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 un indennizzo non superiore a 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 un indennizzo non superiore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 un indennizzo non superiore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 un indennizzo non superiore a 36 mensilità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previsto un controllo giudiziale sul motivo; se dà esito negativo il lavoratore ha diritto alla reintegrazione nel posto di lavoro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0184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dirty="0"/>
              <a:t>In un’</a:t>
            </a:r>
            <a:r>
              <a:rPr lang="it-IT" sz="3000" b="1" dirty="0"/>
              <a:t>impresa che occupa 90 dipendenti, ripartiti in nove unità produttive distinte, con 10 dipendenti ciascuna</a:t>
            </a:r>
            <a:r>
              <a:rPr lang="it-IT" sz="3000" dirty="0"/>
              <a:t>, nel caso di un licenziamento discriminatorio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licenziamento è valido, non essendo previsto alcun controllo giudiziale sul motivo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 un indennizzo non superiore a 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 un indennizzo non superiore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 un indennizzo non superiore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 un indennizzo non superiore a 36 mensilità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il lavoratore ha diritto alla reintegrazione nel posto di lavoro e al risarcimento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424470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Un’</a:t>
            </a:r>
            <a:r>
              <a:rPr lang="it-IT" sz="3000" b="1" dirty="0"/>
              <a:t>impresa di grandi dimensioni</a:t>
            </a:r>
            <a:r>
              <a:rPr lang="it-IT" sz="3000" dirty="0"/>
              <a:t> </a:t>
            </a:r>
            <a:r>
              <a:rPr lang="it-IT" sz="3000" b="1" dirty="0"/>
              <a:t>licenzia per motivi disciplinari </a:t>
            </a:r>
            <a:r>
              <a:rPr lang="it-IT" sz="3000" dirty="0"/>
              <a:t>un dipendente che ha 15 anni di anzianità aziendale; il giudice valuta la mancanza come effettivamente grave, ma ritiene che la </a:t>
            </a:r>
            <a:r>
              <a:rPr lang="it-IT" sz="3000" b="1" dirty="0"/>
              <a:t>contestazione </a:t>
            </a:r>
            <a:r>
              <a:rPr lang="it-IT" sz="3000" dirty="0"/>
              <a:t>disciplinare sia stata troppo generica. Condanna dunque l’impresa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reintegrare il lavoratore e a risarcirgli il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12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2,5 a 6 mensilità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15720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Un’</a:t>
            </a:r>
            <a:r>
              <a:rPr lang="it-IT" sz="3000" b="1" dirty="0"/>
              <a:t>impresa di grandi dimensioni</a:t>
            </a:r>
            <a:r>
              <a:rPr lang="it-IT" sz="3000" dirty="0"/>
              <a:t> licenzia un dipendente che ha 15 anni di anzianità aziendale per </a:t>
            </a:r>
            <a:r>
              <a:rPr lang="it-IT" sz="3000" b="1" dirty="0"/>
              <a:t>motivi disciplinari</a:t>
            </a:r>
            <a:r>
              <a:rPr lang="it-IT" sz="3000" dirty="0"/>
              <a:t>; il giudice valuta la mancanza come non così grave da giustificare il licenziamento e ritiene inoltre che la </a:t>
            </a:r>
            <a:r>
              <a:rPr lang="it-IT" sz="3000" b="1" dirty="0"/>
              <a:t>conte-stazione </a:t>
            </a:r>
            <a:r>
              <a:rPr lang="it-IT" sz="3000" dirty="0"/>
              <a:t>disciplinare sia stata troppo generica. Condanna dunque l’impresa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reintegrare il lavoratore e a risarcirgli il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12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2,5 a 6 mensilità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67374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sesta lezione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6"/>
            <a:ext cx="10687850" cy="59641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contratto collettivo aziendale </a:t>
            </a:r>
            <a:r>
              <a:rPr lang="it-IT" dirty="0"/>
              <a:t>(*)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sempre derogare rispetto alla legge (salve le norme costituzionali e sovranazionali) e rispetto al contratto collettivo nazionale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può mai derogare né rispetto alla legge, né rispetto al contratto collettivo nazionale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abilitato dalla legge a derogare a norme di legge ordinaria (purché non in contrasto con le norme costituzionali e sovranazionali) e da un accordo interconfederale a derogare alla maggior parte delle disposizioni contenute nel contratto collettivo nazionale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può mai derogare rispetto alla legge, ma è abilitato da un accordo interconfederale a derogare alla maggior parte delle disposizioni contenute nel contratto collettivo nazionale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sempre derogare rispetto alla legge (salve le norme costituzionali e sovranazionali) ma non rispetto al contratto collettivo nazionale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00" dirty="0"/>
          </a:p>
          <a:p>
            <a:pPr marL="0" indent="0">
              <a:buNone/>
            </a:pPr>
            <a:r>
              <a:rPr lang="it-IT" sz="1800" dirty="0"/>
              <a:t>(*) il riferimento è sempre a contratto collettivo stipulato da coalizione sindacale maggiormente rappresentativa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85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dirty="0"/>
              <a:t>Un’</a:t>
            </a:r>
            <a:r>
              <a:rPr lang="it-IT" sz="3000" b="1" dirty="0"/>
              <a:t>impresa di grandi dimensioni</a:t>
            </a:r>
            <a:r>
              <a:rPr lang="it-IT" sz="3000" dirty="0"/>
              <a:t> licenzia oggi un dipendente che ha 2 anni di anzianità aziendale per </a:t>
            </a:r>
            <a:r>
              <a:rPr lang="it-IT" sz="3000" b="1" dirty="0"/>
              <a:t>motivi disciplinari</a:t>
            </a:r>
            <a:r>
              <a:rPr lang="it-IT" sz="3000" dirty="0"/>
              <a:t>; il giudice valuta la mancanza come effettivamente grave, ma ritiene che la </a:t>
            </a:r>
            <a:r>
              <a:rPr lang="it-IT" sz="3000" b="1" dirty="0"/>
              <a:t>contestazione </a:t>
            </a:r>
            <a:r>
              <a:rPr lang="it-IT" sz="3000" dirty="0"/>
              <a:t>disciplinare sia stata troppo generica. Condanna dunque l’impresa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reintegrare il lavoratore e a risarcirgli il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12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2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2,5 a 6 mensilità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66246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Un’</a:t>
            </a:r>
            <a:r>
              <a:rPr lang="it-IT" sz="3000" b="1" dirty="0"/>
              <a:t>impresa di grandi dimensioni</a:t>
            </a:r>
            <a:r>
              <a:rPr lang="it-IT" sz="3000" dirty="0"/>
              <a:t> licenzia oggi un dipendente che ha 2 anni di anzianità aziendale per motivi disciplinari; il giudice valuta la mancanza come non così grave da giustificare il licenziamento e ritiene inoltre che la conte-stazione disciplinare sia stata troppo generica. Condanna dunque l’impresa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reintegrare il lavoratore e a risarcirgli il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12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2,5 a 6 mensilità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12751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Un’</a:t>
            </a:r>
            <a:r>
              <a:rPr lang="it-IT" sz="3000" b="1" dirty="0"/>
              <a:t>impresa di grandi dimensioni</a:t>
            </a:r>
            <a:r>
              <a:rPr lang="it-IT" sz="3000" dirty="0"/>
              <a:t> licenzia un dipendente che ha 2 anni di anzianità aziendale per motivi disciplinari; il giudice accerta che il fatto contestato non sia proprio mai accaduto. Condanna dunque l’impresa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reintegrare il lavoratore e a risarcirgli il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12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2,5 a 6 mensilità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80608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Un’</a:t>
            </a:r>
            <a:r>
              <a:rPr lang="it-IT" sz="3000" b="1" dirty="0"/>
              <a:t>impresa di grandi dimensioni</a:t>
            </a:r>
            <a:r>
              <a:rPr lang="it-IT" sz="3000" dirty="0"/>
              <a:t> licenzia un dipendente che ha 2 anni di anzianità aziendale per esigenze organizzative; il giudice ritiene che le esigenze indicate sussistano, ma non siano così gravi da giustificare il licenziamento. Condanna dunque l’impresa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reintegrare il lavoratore e a risarcirgli il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a pagare al lavoratore un indennizzo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12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a pagare al lavoratore un indennizzo da 2,5 a 6 mensilità</a:t>
            </a:r>
          </a:p>
          <a:p>
            <a:pPr marL="0" indent="0">
              <a:buNone/>
            </a:pPr>
            <a:r>
              <a:rPr lang="it-IT" dirty="0"/>
              <a:t>Indichi la norma che regola la materia 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36349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La legge italiana definisce il </a:t>
            </a:r>
            <a:r>
              <a:rPr lang="it-IT" sz="3200" b="1" dirty="0"/>
              <a:t>giustificato motivo soggettivo</a:t>
            </a:r>
            <a:r>
              <a:rPr lang="it-IT" sz="3200" dirty="0"/>
              <a:t> (o </a:t>
            </a:r>
            <a:r>
              <a:rPr lang="it-IT" sz="3200" b="1" dirty="0"/>
              <a:t>disciplinare</a:t>
            </a:r>
            <a:r>
              <a:rPr lang="it-IT" sz="3200" dirty="0"/>
              <a:t>) di licenziamento così: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</a:t>
            </a:r>
            <a:r>
              <a:rPr lang="it-IT" altLang="it-IT" sz="3200" i="1" dirty="0"/>
              <a:t>“qualsiasi inadempimento  degli obblighi contrattuali”</a:t>
            </a:r>
            <a:endParaRPr lang="it-IT" altLang="it-IT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</a:t>
            </a:r>
            <a:r>
              <a:rPr lang="it-IT" altLang="it-IT" sz="3200" i="1" dirty="0"/>
              <a:t>“un notevole inadempimento  degli obblighi contrattuali”</a:t>
            </a:r>
            <a:endParaRPr lang="it-IT" altLang="it-IT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</a:t>
            </a:r>
            <a:r>
              <a:rPr lang="it-IT" altLang="it-IT" sz="3200" i="1" dirty="0"/>
              <a:t>“un inadempimento  degli obblighi contrattuali che non consenta la prosecuzione neppure temporanea del rapporto”</a:t>
            </a:r>
            <a:endParaRPr lang="it-IT" altLang="it-IT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</a:t>
            </a:r>
            <a:r>
              <a:rPr lang="it-IT" altLang="it-IT" sz="3200" i="1" dirty="0"/>
              <a:t>“un inadempimento  degli obblighi contrattuali per il quale il codice o regolamento disciplinare aziendale commini il licenziamento”</a:t>
            </a:r>
            <a:endParaRPr lang="it-IT" altLang="it-IT" sz="3200" dirty="0"/>
          </a:p>
          <a:p>
            <a:pPr marL="0" indent="0">
              <a:buNone/>
            </a:pPr>
            <a:r>
              <a:rPr lang="it-IT" sz="3200" dirty="0"/>
              <a:t>Indichi la norma che contiene la definizione 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</a:t>
            </a: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87793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/>
              <a:t>La legge italiana definisce il </a:t>
            </a:r>
            <a:r>
              <a:rPr lang="it-IT" sz="3200" b="1" dirty="0"/>
              <a:t>giustificato motivo oggettivo</a:t>
            </a:r>
            <a:r>
              <a:rPr lang="it-IT" sz="3200" dirty="0"/>
              <a:t> di licenziamento così: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i="1" dirty="0"/>
              <a:t> “ragioni inerenti all’attività produttiva, all’organizzazione del lavoro e al regolare funzionamento di essa”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i="1" dirty="0"/>
              <a:t> “ragioni gravi inerenti all’attività produttiva, all’organizzazione del lavoro e al regolare funzionamento di essa”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i="1" dirty="0"/>
              <a:t>  “ragioni gravi di natura economica od organizzativa che non consentano la prosecuzione del rapporto”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i="1" dirty="0"/>
              <a:t>  “ragioni gravi di natura economica od organizzativa che non consentano la prosecuzione neppure temporanea del rapporto”</a:t>
            </a:r>
          </a:p>
          <a:p>
            <a:pPr marL="0" indent="0">
              <a:buNone/>
            </a:pPr>
            <a:r>
              <a:rPr lang="it-IT" sz="3200" dirty="0"/>
              <a:t>Indichi la norma che contiene la definizione 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</a:t>
            </a: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26740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- 19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/>
              <a:t>Secondo l’orientamento giurisprudenziale oggi prevalente in Italia, perché il </a:t>
            </a:r>
            <a:r>
              <a:rPr lang="it-IT" sz="3200" b="1" dirty="0"/>
              <a:t>licenziamento per motivo oggettivo</a:t>
            </a:r>
            <a:r>
              <a:rPr lang="it-IT" sz="3200" dirty="0"/>
              <a:t> sia giustificato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i="1" dirty="0"/>
              <a:t> </a:t>
            </a:r>
            <a:r>
              <a:rPr lang="it-IT" altLang="it-IT" sz="3200" dirty="0"/>
              <a:t>è necessario che il bilancio complessivo aziendale sia in perdita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necessario che il bilancio complessivo aziendale rischi di andare in perdita entro breve termine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non è necessario che il bilancio complessivo aziendale sia ( o stia per andare) in perdita, ma che sia in perdita il bilancio del reparto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non è necessario che il bilancio complessivo aziendale sia (o stia per andare) in perdita, ma che il singolo rapporto generi una perdita rilevante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</a:t>
            </a: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03163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Secondo la giurisprudenza oggi prevalente, in un caso di </a:t>
            </a:r>
            <a:r>
              <a:rPr lang="it-IT" sz="3200" b="1" dirty="0"/>
              <a:t>licenziamento per motivo oggettivo</a:t>
            </a:r>
            <a:r>
              <a:rPr lang="it-IT" sz="3200" dirty="0"/>
              <a:t>, il fatto che il lavoratore possa essere agevolmente utilizzato in una diversa posizione aziendale attualmente scoperta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irrilevante, perché il giudice non può sovrapporre la propria valutazione in proposito alla scelta gestionale dell’imprenditore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può determinare il venir meno del </a:t>
            </a:r>
            <a:r>
              <a:rPr lang="it-IT" altLang="it-IT" sz="3200" dirty="0" err="1"/>
              <a:t>giust</a:t>
            </a:r>
            <a:r>
              <a:rPr lang="it-IT" altLang="it-IT" sz="3200" dirty="0"/>
              <a:t>. motivo, purché la nuova mansione sia professionalmente equivalente alla precedente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può determinare il venir meno del </a:t>
            </a:r>
            <a:r>
              <a:rPr lang="it-IT" altLang="it-IT" sz="3200" dirty="0" err="1"/>
              <a:t>giust</a:t>
            </a:r>
            <a:r>
              <a:rPr lang="it-IT" altLang="it-IT" sz="3200" dirty="0"/>
              <a:t>. motivo, purché la nuova mansione appartenga allo stesso livello di inquadramento contrattuale della </a:t>
            </a:r>
            <a:r>
              <a:rPr lang="it-IT" altLang="it-IT" sz="3200" dirty="0" err="1"/>
              <a:t>preced</a:t>
            </a:r>
            <a:r>
              <a:rPr lang="it-IT" altLang="it-IT" sz="3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può determinare il venir meno del </a:t>
            </a:r>
            <a:r>
              <a:rPr lang="it-IT" altLang="it-IT" sz="3200" dirty="0" err="1"/>
              <a:t>giust</a:t>
            </a:r>
            <a:r>
              <a:rPr lang="it-IT" altLang="it-IT" sz="3200" dirty="0"/>
              <a:t>. motivo, purché la nuova mansione appartenga alla stessa categoria professionale legale (operai, impiegati, quadri, dirigenti) della precedente </a:t>
            </a:r>
          </a:p>
          <a:p>
            <a:pPr marL="0" indent="0">
              <a:buNone/>
            </a:pPr>
            <a:r>
              <a:rPr lang="it-IT" sz="3200" dirty="0"/>
              <a:t>Scriva sinteticamente quello che sa in proposito …………………………….…………………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66785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In Italia una </a:t>
            </a:r>
            <a:r>
              <a:rPr lang="it-IT" sz="3200" b="1" dirty="0"/>
              <a:t>disciplina specifica dei licenziamenti collettivi</a:t>
            </a:r>
            <a:r>
              <a:rPr lang="it-IT" sz="3200" dirty="0"/>
              <a:t>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non è esistita prima degli anni ’70, quando è intervenuta una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 non è esistita prima degli anni ’90, quando è intervenuta una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stata introdotta dal Codice civile, poi via via resa più stringente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stata introdotta per la prima volta da un accordo interconfederale all’inizio degli anni ’50; a una disciplina legislativa si è arrivati soltanto negli anni ’70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stata introdotta per la prima volta da un accordo interconfederale all’inizio degli anni ’50; a una disciplina legislativa si è arrivati soltanto negli anni ’90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stata introdotta per la prima volta da un accordo interconfederale alla metà degli anni ’60; a una disciplina legislativa si è arrivati soltanto negli anni ’90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stata introdotta per la prima volta da un accordo interconfederale alla metà degli anni ’60; a una disciplina legislativa si è arrivati soltanto negli anni 2000</a:t>
            </a:r>
          </a:p>
          <a:p>
            <a:pPr marL="0" indent="0">
              <a:buNone/>
            </a:pPr>
            <a:r>
              <a:rPr lang="it-IT" sz="3200" dirty="0"/>
              <a:t>Indichi i riferimenti normativi ………………………………………………………………….…………………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………………………………………………………………………………………………………………..……………………………..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13738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La legge vigente distingue i </a:t>
            </a:r>
            <a:r>
              <a:rPr lang="it-IT" sz="3200" b="1" dirty="0"/>
              <a:t>licenziamenti collettivi</a:t>
            </a:r>
            <a:r>
              <a:rPr lang="it-IT" sz="3200" dirty="0"/>
              <a:t> da quelli individuali per giustificato motivo oggettivo sulla base di un criterio fondato: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sulla motivazione addotta dal datore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esclusivamente sulla situazione economica dell’impresa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esclusivamente sul numero delle persone coinvolte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sul numero delle persone coinvolte in un dato lasso di tempo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sul numero delle persone coinvolte in un dato lasso di tempo e sulle dimensioni dell’impresa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sulla motivazione addotta e sul numero delle persone coinvolte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sulla motivazione addotta, sul numero delle persone coinvolte in un dato lasso di tempo e sulle dimensioni dell’impresa</a:t>
            </a:r>
          </a:p>
          <a:p>
            <a:pPr marL="0" indent="0">
              <a:buNone/>
            </a:pPr>
            <a:r>
              <a:rPr lang="it-IT" sz="3200" dirty="0"/>
              <a:t>Indichi i riferimenti normativi e la definizione precisa di licenziamento collettivo 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………………………………………………………………………………………………………………..……………………………..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31163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6"/>
            <a:ext cx="10687850" cy="59641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L’ordinamento italiano, in materia di lavoro, detta </a:t>
            </a:r>
            <a:r>
              <a:rPr lang="it-IT" b="1" dirty="0"/>
              <a:t>protezioni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soltanto per i rapporti di lavoro subordinato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soltanto per i rapporti di lavoro subordinato e, in materia previdenziale, per le collaborazioni coordinate e continuative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per i rapporti di lavoro subordinato e, in materia previdenziale, anche per le collaborazioni coordinate e continuative e il lavoro autonomo</a:t>
            </a:r>
          </a:p>
          <a:p>
            <a:pPr marL="0" indent="0">
              <a:buNone/>
            </a:pPr>
            <a:r>
              <a:rPr lang="it-IT" sz="11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per i rapporti di lavoro subordinato e le collaborazioni coordinate e continuative; per il lavoro autonomo detta protezioni soltanto sul piano previdenziale</a:t>
            </a:r>
          </a:p>
          <a:p>
            <a:pPr marL="0" indent="0">
              <a:buNone/>
            </a:pPr>
            <a:r>
              <a:rPr lang="it-IT" sz="12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per i rapporti di lavoro subordinato, le collaborazioni coordinate e continuative e il lavoro autonomo, sia per quel che riguarda il rapporto tra i soggetti privati, sia sul piano previdenziale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431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Il </a:t>
            </a:r>
            <a:r>
              <a:rPr lang="it-IT" sz="3200" b="1" dirty="0"/>
              <a:t>procedimento</a:t>
            </a:r>
            <a:r>
              <a:rPr lang="it-IT" sz="3200" dirty="0"/>
              <a:t> imposto dalla legge per il </a:t>
            </a:r>
            <a:r>
              <a:rPr lang="it-IT" sz="3200" b="1" dirty="0"/>
              <a:t>licenziamento collettivo</a:t>
            </a:r>
            <a:r>
              <a:rPr lang="it-IT" sz="3200" dirty="0"/>
              <a:t> prevede</a:t>
            </a:r>
          </a:p>
          <a:p>
            <a:pPr marL="0" indent="0">
              <a:buNone/>
            </a:pPr>
            <a:endParaRPr lang="it-IT" sz="13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sola necessità di un esame congiunto preventivo con i sindacati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necessità di un esame congiunto preventivo con i sindacati con l’assistenza della Direzione Territoriale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necessità di un esame congiunto preventivo con i sindacati; se l’accordo non si raggiunge, una fase ulteriore di esame preventivo in sede amministrativa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necessità di un esame congiunto preventivo con i sindacati; se l’accordo non si raggiunge, una fase di arbitrato affidato all’autorità amministrativa competente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necessità di un esame congiunto preventivo con i sindacati e di un accordo con un sindacato o coalizione </a:t>
            </a:r>
            <a:r>
              <a:rPr lang="it-IT" altLang="it-IT" sz="3200" dirty="0" err="1"/>
              <a:t>sind</a:t>
            </a:r>
            <a:r>
              <a:rPr lang="it-IT" altLang="it-IT" sz="3200" dirty="0"/>
              <a:t>. dotata di rappresentatività maggioritaria nell’azienda</a:t>
            </a:r>
          </a:p>
          <a:p>
            <a:pPr marL="0" indent="0">
              <a:buNone/>
            </a:pPr>
            <a:r>
              <a:rPr lang="it-IT" sz="3200" dirty="0"/>
              <a:t>Indichi i riferimenti normativi e le modalità precise del procedimento previsto</a:t>
            </a:r>
          </a:p>
          <a:p>
            <a:pPr marL="0" indent="0">
              <a:buNone/>
            </a:pPr>
            <a:r>
              <a:rPr lang="it-IT" sz="3200" dirty="0"/>
              <a:t> ………………………………….…………………………….………………………………………………………………..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…………………………………….………………………………………………….…………………………………………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386287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Il </a:t>
            </a:r>
            <a:r>
              <a:rPr lang="it-IT" sz="3200" b="1" dirty="0"/>
              <a:t>procedimento</a:t>
            </a:r>
            <a:r>
              <a:rPr lang="it-IT" sz="3200" dirty="0"/>
              <a:t> previsto dalla legge per il </a:t>
            </a:r>
            <a:r>
              <a:rPr lang="it-IT" sz="3200" b="1" dirty="0"/>
              <a:t>licenziamento collettivo</a:t>
            </a:r>
            <a:r>
              <a:rPr lang="it-IT" sz="3200" dirty="0"/>
              <a:t> prevede</a:t>
            </a:r>
          </a:p>
          <a:p>
            <a:pPr marL="0" indent="0">
              <a:buNone/>
            </a:pPr>
            <a:endParaRPr lang="it-IT" sz="13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sola necessità di un esame congiunto preventivo con i sindacati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necessità di un esame congiunto preventivo con i sindacati con l’assistenza della Direzione Territoriale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necessità di un esame congiunto preventivo con i sindacati; se l’accordo non si raggiunge, una fase ulteriore di esame preventivo in sede amministrativa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necessità di un esame congiunto preventivo con i sindacati; se l’accordo non si raggiunge, una fase di arbitrato affidato all’autorità amministrativa competente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necessità di un esame congiunto preventivo con i sindacati e di un accordo con un sindacato o coalizione </a:t>
            </a:r>
            <a:r>
              <a:rPr lang="it-IT" altLang="it-IT" sz="3200" dirty="0" err="1"/>
              <a:t>sind</a:t>
            </a:r>
            <a:r>
              <a:rPr lang="it-IT" altLang="it-IT" sz="3200" dirty="0"/>
              <a:t>. dotata di rappresentatività maggioritaria nell’azienda</a:t>
            </a:r>
          </a:p>
          <a:p>
            <a:pPr marL="0" indent="0">
              <a:buNone/>
            </a:pPr>
            <a:r>
              <a:rPr lang="it-IT" sz="3200" dirty="0"/>
              <a:t>Indichi i riferimenti normativi e le modalità precise del procedimento previsto</a:t>
            </a:r>
          </a:p>
          <a:p>
            <a:pPr marL="0" indent="0">
              <a:buNone/>
            </a:pPr>
            <a:r>
              <a:rPr lang="it-IT" sz="3200" dirty="0"/>
              <a:t> ………………………………….…………………………….………………………………………………………………..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…………………………………….………………………………………………….…………………………………………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88335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754246"/>
            <a:ext cx="11386868" cy="5940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Al termine del procedimento previsto dalla legge per il </a:t>
            </a:r>
            <a:r>
              <a:rPr lang="it-IT" sz="2400" b="1" dirty="0"/>
              <a:t>licenziamento collettivo</a:t>
            </a:r>
            <a:r>
              <a:rPr lang="it-IT" sz="2400" dirty="0"/>
              <a:t>, se non è stato raggiunto un accordo in proposito con i sindacati,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2400" dirty="0"/>
              <a:t> l’imprenditore non può procedere al licenziamento collettivo, ma solo a licenziamenti individuali con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2400" dirty="0"/>
              <a:t> l’imprenditore non può procedere al licenziamento collettivo, ma solo a licenziamenti individuali, che a questo punto possono essere attuati anche senza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2400" dirty="0"/>
              <a:t> l’imprenditore può procedere (comunicando il licenziamento ai lavoratori interessati con preavviso) soltanto se ottiene una autorizzazione amministrativa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2400" dirty="0"/>
              <a:t> l’imprenditore può procedere (comunicando il licenziamento ai lavoratori interessati anche senza preavviso) soltanto se ottiene una autorizzazione amministrativa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2400" dirty="0"/>
              <a:t> l’imprenditore può procedere rispettando i criteri di scelta legali o contrattuali, comunicando il licenziamento ai lavoratori interessati con preavviso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2400" dirty="0"/>
              <a:t> l’imprenditore può procedere rispettando i criteri di scelta legali o contrattuali, comunicando il licenziamento ai lavoratori interessati, anche senza preavviso</a:t>
            </a:r>
          </a:p>
          <a:p>
            <a:pPr marL="0" indent="0">
              <a:buNone/>
            </a:pPr>
            <a:r>
              <a:rPr lang="it-IT" sz="2400" dirty="0"/>
              <a:t>Indichi la norma che disciplina la materia 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6020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In un licenziamento collettivo per riduzione del personale, nella </a:t>
            </a:r>
            <a:r>
              <a:rPr lang="it-IT" sz="3200" b="1" dirty="0"/>
              <a:t>scelta dei lavoratori da licenziare</a:t>
            </a:r>
            <a:r>
              <a:rPr lang="it-IT" sz="3200" dirty="0"/>
              <a:t> l’imprenditore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libero di scegliere secondo le esigenze aziendali, salvi i divieti di discriminazione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in assenza di criteri fissati dalla legge, deve applicare quelli eventualmente previsti dal contratto collettivo applicabile; altrimenti è libero, salvi i divieti di discriminazione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è sempre tenuto ad applicare i criteri fissati dalla legge, eventualmente integrati o specificati da accordo sindacale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deve attenersi ai criteri stabiliti nel contratto collettivo applicabile; in difetto di questi, è tenuto a verbalizzare i criteri oggettivi che decide di applicare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deve attenersi ai criteri stabiliti nel contratto collettivo applicabile; in difetto di questi, deve applicare i criteri fissati dalla legge</a:t>
            </a:r>
          </a:p>
          <a:p>
            <a:pPr marL="0" indent="0">
              <a:buNone/>
            </a:pPr>
            <a:r>
              <a:rPr lang="it-IT" sz="3200" dirty="0"/>
              <a:t>Indichi i riferimenti normativi e quant’altro sa in proposito 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 ………………………………….…………………………….………………………………………………………………..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…………………………………….………………………………………………….…………………………………………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374537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Un’impresa che occupa a Milano 300 dipendenti ne licenzia oggi per </a:t>
            </a:r>
            <a:r>
              <a:rPr lang="it-IT" sz="3200" b="1" dirty="0"/>
              <a:t>riduzione del personale</a:t>
            </a:r>
            <a:r>
              <a:rPr lang="it-IT" sz="3200" dirty="0"/>
              <a:t> 10, con anzianità di servizio variabili tra i cinque e i quindici anni. Il giudice, rilevato che sono stati rispettati i criteri di scelta stabiliti dalla legge, ma non è stata rispettata la procedura prevista, condanna l’impresa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 reintegrare tutti i lavoratori licenziati e a risarcirli del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 soltanto a risarcirli del danno, in misura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12 a 24 mensilità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2 a 12 mensilità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spieghi la risposta 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…………………………………….………………………………………………….…………………………………………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85076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Un’impresa che occupa a Milano 300 dipendenti ne licenzia oggi per </a:t>
            </a:r>
            <a:r>
              <a:rPr lang="it-IT" sz="3200" b="1" dirty="0"/>
              <a:t>riduzione del personale</a:t>
            </a:r>
            <a:r>
              <a:rPr lang="it-IT" sz="3200" dirty="0"/>
              <a:t> 10, con anzianità di servizio variabili tra uno e tre anni. Il giudice, rilevato che sono stati rispettati i criteri di scelta stabiliti dalla legge, ma non è stata rispettata la procedura prevista, condanna l’impresa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 reintegrare tutti i lavoratori licenziati e a risarcirli del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 soltanto a risarcirli del danno, in misura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12 a 24 mensilità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2 a 12 mensilità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spieghi la risposta 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…………………………………….………………………………………………….…………………………………………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99765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Un’impresa che occupa a Milano 300 dipendenti ne licenzia oggi per </a:t>
            </a:r>
            <a:r>
              <a:rPr lang="it-IT" sz="3200" b="1" dirty="0"/>
              <a:t>riduzione del personale</a:t>
            </a:r>
            <a:r>
              <a:rPr lang="it-IT" sz="3200" dirty="0"/>
              <a:t> 10, con anzianità di servizio variabili tra i cinque e i quindici anni. Il giudice, rilevato che è stata rispettata la procedura prevista, ma non sono stati rispettati i criteri di scelta stabiliti dalla legge, condanna l’impresa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 reintegrare tutti i lavoratori licenziati e a risarcirli del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 soltanto a risarcirli del danno, in misura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12 a 24 mensilità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2 a 12 mensilità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spieghi la risposta 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…………………………………….………………………………………………….…………………………………………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85852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- 29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3200" dirty="0"/>
              <a:t>Un’impresa che occupa a Milano 300 dipendenti ne licenzia oggi per </a:t>
            </a:r>
            <a:r>
              <a:rPr lang="it-IT" sz="3200" b="1" dirty="0"/>
              <a:t>riduzione del personale</a:t>
            </a:r>
            <a:r>
              <a:rPr lang="it-IT" sz="3200" dirty="0"/>
              <a:t> 10, con anzianità di servizio variabili tra uno e tre anni. Il giudice, rilevato che è stata rispettata la procedura prevista, ma non sono stati rispettati i criteri di scelta stabiliti dalla legge, condanna l’impresa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 reintegrare tutti i lavoratori licenziati e a risarcirli del danno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 soltanto a risarcirli del danno, in misura da 6 a 36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12 a 24 mensilità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4 a 24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6 a 12 mensilità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soltanto a risarcirli del danno, in misura da 2 a 12 mensilità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spieghi la risposta 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…………………………………….………………………………………………….…………………………………………</a:t>
            </a:r>
            <a:endParaRPr lang="it-IT" sz="3000" dirty="0"/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………………………………………………………………….………………………………………………………………..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13350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29ma-32ma - 30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600" dirty="0"/>
              <a:t>In materia di </a:t>
            </a:r>
            <a:r>
              <a:rPr lang="it-IT" sz="3600" b="1" dirty="0"/>
              <a:t>criteri di scelta</a:t>
            </a:r>
            <a:r>
              <a:rPr lang="it-IT" sz="3600" dirty="0"/>
              <a:t> dei lavoratori, l’accordo stipulato dall’impresa con i sindacati a conclusione del procedimento per un </a:t>
            </a:r>
            <a:r>
              <a:rPr lang="it-IT" sz="3600" b="1" dirty="0"/>
              <a:t>licenziamento collettivo</a:t>
            </a:r>
            <a:r>
              <a:rPr lang="it-IT" sz="3600" dirty="0"/>
              <a:t> 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600" dirty="0"/>
              <a:t> può derogare liberamente rispetto ai criteri fissati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600" dirty="0"/>
              <a:t> può liberamente derogare rispetto ai criteri fissati dalla legge, purché non ne risulti alterata la percentuale di manodopera femminile in azienda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600" dirty="0"/>
              <a:t> deve rispettare i criteri fissati dalla legge, potendo tutt’al più specificarne le modalità di applicazione o dettare criteri integrativi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600" dirty="0"/>
              <a:t> non può intervenire, essendo la materia disciplinata inderogabilmente dalla legge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 …………………………………………………….……………………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..………………………………….…………………………….………………………………………………………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84148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Nel caso di </a:t>
            </a:r>
            <a:r>
              <a:rPr lang="it-IT" sz="3200" b="1" dirty="0"/>
              <a:t>ritardo nel pagamento della retribuzione</a:t>
            </a:r>
            <a:r>
              <a:rPr lang="it-IT" sz="3200" dirty="0"/>
              <a:t>, il lavoratore ha diritto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agli interessi legali e alla rivalutazione monetaria dell’importo pagato in ritardo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alla sola rivalutazione monetaria dell’importo pagato in ritardo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ai soli interessi legali sull’importo pagato in ritardo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alla rivalutazione monetaria dell’importo pagato in ritardo, se prevista dal contratto collettivo; altrimenti ai soli interessi legali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all’interesse di mora previsto dal contratto collettivo, o in mancanza agli interessi legali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55785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6"/>
            <a:ext cx="10687850" cy="5964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Secondo la legge italiana oggi in vigore, è </a:t>
            </a:r>
            <a:r>
              <a:rPr lang="it-IT" b="1" dirty="0"/>
              <a:t>lavoratore subordinato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chi si obbliga a prestare il proprio lavoro, dietro retribuzione, alle dipendenze e sotto la direzione dell’imprenditore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chi si obbliga a prestare il proprio lavoro, dietro retribuzione, nel luogo e nel tempo stabilito dall’imprenditore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chi si obbliga a svolgere il proprio lavoro, con o senza retribuzione, sotto la direzione del titolare dell’azienda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chi di fatto svolge il proprio lavoro, con o senza retribuzione, nel luogo e nel tempo stabilito dall’imprenditore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chi di fatto svolge il proprio lavoro, con o senza retribuzione, nello stabilimento e con utilizzo degli strumenti forniti dall’imprenditore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850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/>
              <a:t>Il </a:t>
            </a:r>
            <a:r>
              <a:rPr lang="it-IT" sz="3200" b="1" dirty="0"/>
              <a:t>credito di retribuzione</a:t>
            </a:r>
            <a:r>
              <a:rPr lang="it-IT" sz="3200" dirty="0"/>
              <a:t> può essere </a:t>
            </a:r>
            <a:r>
              <a:rPr lang="it-IT" sz="3200" b="1" dirty="0"/>
              <a:t>ceduto</a:t>
            </a:r>
            <a:r>
              <a:rPr lang="it-IT" sz="3200" dirty="0"/>
              <a:t> dal suo titolare a terzi?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senza limiti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in determinati casi previsti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in determinati casi previsti dalla legge e comunque entro una misura massima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entro una misura massima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no, mai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scriva quello che sa in proposito ……………………………………..………………………………………………………………..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72742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Il </a:t>
            </a:r>
            <a:r>
              <a:rPr lang="it-IT" sz="3200" b="1" dirty="0"/>
              <a:t>credito di retribuzione</a:t>
            </a:r>
            <a:r>
              <a:rPr lang="it-IT" sz="3200" dirty="0"/>
              <a:t> può essere </a:t>
            </a:r>
            <a:r>
              <a:rPr lang="it-IT" sz="3200" b="1" dirty="0"/>
              <a:t>pignorato</a:t>
            </a:r>
            <a:r>
              <a:rPr lang="it-IT" sz="3200" dirty="0"/>
              <a:t> su richiesta dei creditori della persona che lavora?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senza limiti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in determinati casi previsti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in determinati casi previsti dalla legge e comunque entro una misura massima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(di regola) soltanto entro una determinata misura massima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no, mai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scriva quello che sa in proposito ……………………………………..………………………………………………………………..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56288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Esiste qualche </a:t>
            </a:r>
            <a:r>
              <a:rPr lang="it-IT" sz="3200" b="1" dirty="0"/>
              <a:t>garanzia del credito retributivo</a:t>
            </a:r>
            <a:r>
              <a:rPr lang="it-IT" sz="3200" dirty="0"/>
              <a:t> della persona che lavora per il caso di insolvenza del datore di lavoro?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per il trattamento di fine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per l’ultima retribuzione mensile e il t.f.r.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per le ultime tre mensilità di retribuzione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per le ultime tre mensilità di retribuzione e il t.f.r.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per le ultime sei </a:t>
            </a:r>
            <a:r>
              <a:rPr lang="it-IT" altLang="it-IT" sz="3200" dirty="0" err="1"/>
              <a:t>menilità</a:t>
            </a:r>
            <a:r>
              <a:rPr lang="it-IT" altLang="it-IT" sz="3200" dirty="0"/>
              <a:t> di retribuzione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sì, ma soltanto per le ultime sei mensilità di retribuzione e il t.f.r.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quello che sa in proposito ……………………………………..……………………………………………………………………………………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……………………………………………………………………………………………………………………….....</a:t>
            </a:r>
          </a:p>
        </p:txBody>
      </p:sp>
    </p:spTree>
    <p:extLst>
      <p:ext uri="{BB962C8B-B14F-4D97-AF65-F5344CB8AC3E}">
        <p14:creationId xmlns:p14="http://schemas.microsoft.com/office/powerpoint/2010/main" val="180623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38686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Nel caso di insolvenza del datore di lavoro qual è il </a:t>
            </a:r>
            <a:r>
              <a:rPr lang="it-IT" sz="3200" b="1" dirty="0"/>
              <a:t>grado di privilegio dei crediti di lavoro</a:t>
            </a:r>
            <a:r>
              <a:rPr lang="it-IT" sz="3200" dirty="0"/>
              <a:t> rispetto agli altri crediti?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primo grado su tutti i beni del debitore; i contributi previdenziali sono al secondo grado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primo grado su tutti i beni del debitore, insieme ai contributi previdenziali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primo grado sui mobili; primo grado anche sugli immobili, eccetto quelli ipotecati; i contributi previdenziali sono al secondo grado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primo grado sui mobili insieme ai contributi previdenziali; primo grado anche sugli immobili, eccetto quelli ipotecati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primo grado sui mobili; secondo grado sugli immobili, insieme ai contributi previdenziali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</a:t>
            </a:r>
          </a:p>
          <a:p>
            <a:pPr marL="0" indent="0">
              <a:buNone/>
            </a:pPr>
            <a:r>
              <a:rPr lang="it-IT" sz="3200" dirty="0"/>
              <a:t>..………………………………….…………………………….……………………………………………………….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……………………………………………………………………………………………………………………….....</a:t>
            </a:r>
          </a:p>
        </p:txBody>
      </p:sp>
    </p:spTree>
    <p:extLst>
      <p:ext uri="{BB962C8B-B14F-4D97-AF65-F5344CB8AC3E}">
        <p14:creationId xmlns:p14="http://schemas.microsoft.com/office/powerpoint/2010/main" val="316438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Che cos’è la </a:t>
            </a:r>
            <a:r>
              <a:rPr lang="it-IT" sz="3200" b="1" dirty="0"/>
              <a:t>prescrizione del credito</a:t>
            </a:r>
            <a:r>
              <a:rPr lang="it-IT" sz="3200" dirty="0"/>
              <a:t> di lavoro?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diffida con cui l’ispettore ordina al datore di lavoro il pagamento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sentenza con cui il giudice ordina al datore di lavoro il pagamento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la rivendicazione del pagamento da parte del creditore o del sindacato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l’estinzione del debito del datore di lavoro per effetto del pagamento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l’estinzione del debito del datore di lavoro per effetto dell’inerzia del creditore, che non lo rivendica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scriva quant’altro sa in proposito 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2838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/>
              <a:t>Qual è il termine di </a:t>
            </a:r>
            <a:r>
              <a:rPr lang="it-IT" sz="3200" b="1" dirty="0"/>
              <a:t>prescrizione estintiva del credito</a:t>
            </a:r>
            <a:r>
              <a:rPr lang="it-IT" sz="3200" dirty="0"/>
              <a:t> </a:t>
            </a:r>
            <a:r>
              <a:rPr lang="it-IT" sz="3200" b="1" dirty="0"/>
              <a:t>di lavoro</a:t>
            </a:r>
            <a:r>
              <a:rPr lang="it-IT" sz="3200" dirty="0"/>
              <a:t>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un anno per le retribuzioni correnti, tre per il t.f.r.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tre anni per le retribuzioni correnti, cinque per il t.f.r.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cinque anni per le retribuzioni correnti e per il t.f.r.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dieci anni per tutti i crediti di lavoro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Indichi i riferimenti normativi e scriva quant’altro sa in proposito 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2943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Per i crediti retributivi dei dipendenti di una grande impresa, tutti con anzianità pari o superiore ai cinque anni </a:t>
            </a:r>
            <a:r>
              <a:rPr lang="it-IT" sz="3200" b="1" dirty="0"/>
              <a:t>da quando decorre il termine di prescrizione</a:t>
            </a:r>
            <a:r>
              <a:rPr lang="it-IT" sz="3200" dirty="0"/>
              <a:t>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dalla cessazione del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 quinto anno dopo il momento in cui il credito è sorto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 momento in cui il credito è sorto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dall’inizio del rapporto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74144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Secondo la giurisprudenza prevalente, per i crediti retributivi dei dipendenti di una </a:t>
            </a:r>
            <a:r>
              <a:rPr lang="it-IT" sz="3200" i="1" dirty="0"/>
              <a:t>start up</a:t>
            </a:r>
            <a:r>
              <a:rPr lang="it-IT" sz="3200" dirty="0"/>
              <a:t> che ha incominciato a operare nel 2017</a:t>
            </a:r>
            <a:br>
              <a:rPr lang="it-IT" sz="3200" dirty="0"/>
            </a:br>
            <a:r>
              <a:rPr lang="it-IT" sz="3200" b="1" dirty="0"/>
              <a:t>da quando decorre il termine di prescrizione</a:t>
            </a:r>
            <a:r>
              <a:rPr lang="it-IT" sz="3200" dirty="0"/>
              <a:t>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dalla cessazione del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 quinto anno dopo il momento in cui il credito è sorto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 momento in cui il credito è sorto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dall’inizio del rapporto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34176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Per i crediti retributivi dei dipendenti di un’impresa che occupa in tutto 8 dipendenti </a:t>
            </a:r>
            <a:r>
              <a:rPr lang="it-IT" sz="3200" b="1" dirty="0"/>
              <a:t>da quando decorre il termine di prescrizione</a:t>
            </a:r>
            <a:r>
              <a:rPr lang="it-IT" sz="3200" dirty="0"/>
              <a:t>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dalla cessazione del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 quinto anno dopo il momento in cui il credito è sorto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 momento in cui il credito è sorto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dall’inizio del rapporto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00436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Perché si può dire che la </a:t>
            </a:r>
            <a:r>
              <a:rPr lang="it-IT" sz="3200" b="1" dirty="0"/>
              <a:t>prescrizione presuntiva</a:t>
            </a:r>
            <a:r>
              <a:rPr lang="it-IT" sz="3200" dirty="0"/>
              <a:t> assume rilievo soltanto nel rapporto di collaborazione domestica e in pochissimi altri casi?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perché qui la retribuzione non deve essere pagata a mezzo di assegno circolare o bonifico bancario e non è obbligatorio il prospetto-paga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perché qui il datore di lavoro è sempre una persona fisica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perché oggi l’applicazione della prescrizione presuntiva è esclusa dalla legge in quasi tutti gli altri settori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perché i collaboratori domestici possono essere licenziati </a:t>
            </a:r>
            <a:r>
              <a:rPr lang="it-IT" altLang="it-IT" sz="3200" i="1" dirty="0"/>
              <a:t>ad nutum</a:t>
            </a:r>
            <a:r>
              <a:rPr lang="it-IT" altLang="it-IT" sz="32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269960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0717" y="736376"/>
            <a:ext cx="11024557" cy="5964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Nella giurisprudenza italiana, per la </a:t>
            </a:r>
            <a:r>
              <a:rPr lang="it-IT" sz="3000" b="1" dirty="0"/>
              <a:t>qualificazione del rapporto di lavoro </a:t>
            </a:r>
            <a:r>
              <a:rPr lang="it-IT" sz="3200" dirty="0"/>
              <a:t>come autonomo o subordinato</a:t>
            </a:r>
            <a:r>
              <a:rPr lang="it-IT" sz="3000" dirty="0"/>
              <a:t>,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ha sempre prevalso l’applicazione del metodo sillogistico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ha sempre prevalso l’applicazione del metodo tipologico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in alcuni periodi ha prevalso l’applicazione del metodo sillogistico, in altri ha prevalso il metodo tipologico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ha prevalso l’applicazione del metodo sillogistico per la qualificazione del rapporto di lavoro operaio o impiegatizio, l’applicazione del metodo tipologico per la qualificazione del rapporto di lavoro dirigenziale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ha prevalso l’applicazione del metodo sillogistico per la qualificazione del rapporto di lavoro dirigenziale, l’applicazione del metodo tipologico per la qualificazione del rapporto di lavoro operaio o impiegatizio</a:t>
            </a:r>
          </a:p>
        </p:txBody>
      </p:sp>
    </p:spTree>
    <p:extLst>
      <p:ext uri="{BB962C8B-B14F-4D97-AF65-F5344CB8AC3E}">
        <p14:creationId xmlns:p14="http://schemas.microsoft.com/office/powerpoint/2010/main" val="34156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al pagamento futuro di una parte della retribuzione minima tabellare 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perfettamente valida, purché stipulata con l’assistenza di un avvocato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74482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al pagamento futuro di una maggiorazione per lavoro festivo stabilita da legge e/o contratto collettivo 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perfettamente valida, purché stipulata con l’assistenza di un avvocato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45151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relativa a parte della retribuzione minima tabellare maturata in passato, stipulata in azienda dall’imprenditore con il dipendente 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di regola perfettamente valida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294389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relativa alla maggiorazione per lavoro festivo maturata e non pagata in passato, stipulata in azienda dall’imprenditore con il dipendente 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di regola perfettamente valida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76025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che preveda la riduzione per il futuro di un superminimo negoziato individualmente</a:t>
            </a:r>
            <a:r>
              <a:rPr lang="it-IT" sz="3200" b="1" dirty="0"/>
              <a:t> </a:t>
            </a:r>
            <a:r>
              <a:rPr lang="it-IT" sz="3200" dirty="0"/>
              <a:t>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di regola perfettamente valida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63354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che preveda il pagamento solo parziale della parte maturata fin qui di un superminimo negoziato individualmente tra il prestatore e il datore di lavoro</a:t>
            </a:r>
            <a:r>
              <a:rPr lang="it-IT" sz="3200" b="1" dirty="0"/>
              <a:t> </a:t>
            </a:r>
            <a:r>
              <a:rPr lang="it-IT" sz="3200" dirty="0"/>
              <a:t>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di regola perfettamente valida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234579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che preveda la risoluzione consensuale del rapporto 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di regola perfettamente valida 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56451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- 19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stipulata davanti alla Commissione di conciliazione, relativa a una maggiorazione per lavoro festivo maturata e non pagata in passato,  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 fino a ratifica da parte dell’ispettorato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 e non impugnabile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5703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rinuncia o transazione</a:t>
            </a:r>
            <a:r>
              <a:rPr lang="it-IT" sz="3200" dirty="0"/>
              <a:t> stipulata davanti alla Commissione di conciliazione, relativa a una parte di retribuzione minima tabellare maturata e non pagata in passato,  è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nulla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60 giorni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un anno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annullabile: può essere impugnata entro 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valida, ma temporaneamente inefficace fino a ratifica da parte dell’ispettorato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valida e non impugnabile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69802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84" y="247038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trentatreesima - 21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189" y="917528"/>
            <a:ext cx="11414102" cy="594047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200" dirty="0"/>
              <a:t>Nei riguardi dell’</a:t>
            </a:r>
            <a:r>
              <a:rPr lang="it-IT" sz="3200" b="1" dirty="0"/>
              <a:t>arbitrato</a:t>
            </a:r>
            <a:r>
              <a:rPr lang="it-IT" sz="3200" dirty="0"/>
              <a:t> per le controversie in materia di lavoro la legge italiana </a:t>
            </a:r>
          </a:p>
          <a:p>
            <a:pPr marL="0" indent="0">
              <a:buNone/>
            </a:pPr>
            <a:endParaRPr lang="it-IT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detta una disciplina che non ne favorisce la diffusione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detta una disciplina generale che non ne favorisce la diffusione, ma talvolta tende invece a favorirlo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detta una disciplina generale che ne favorisce la massima diffusione, ma per alcune materie detta invece norme restrittive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altLang="it-IT" sz="3200" dirty="0"/>
              <a:t> detta una disciplina che ne favorisce la massima diffusione, </a:t>
            </a:r>
            <a:r>
              <a:rPr lang="it-IT" altLang="it-IT" sz="3200"/>
              <a:t>senza eccezioni</a:t>
            </a:r>
            <a:endParaRPr lang="it-IT" altLang="it-IT" sz="3200" dirty="0"/>
          </a:p>
          <a:p>
            <a:pPr>
              <a:buFont typeface="Wingdings" panose="05000000000000000000" pitchFamily="2" charset="2"/>
              <a:buChar char="q"/>
            </a:pPr>
            <a:endParaRPr lang="it-IT" altLang="it-IT" sz="600" dirty="0"/>
          </a:p>
          <a:p>
            <a:pPr marL="0" indent="0">
              <a:buNone/>
            </a:pPr>
            <a:r>
              <a:rPr lang="it-IT" sz="3200" dirty="0"/>
              <a:t>Spieghi la risposta e scriva quant’altro sa in proposito ………………………….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.………………………………….…………………………….……………………………………………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6445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917528"/>
            <a:ext cx="10781211" cy="56385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600" dirty="0"/>
              <a:t>Il potere del creditore di </a:t>
            </a:r>
            <a:r>
              <a:rPr lang="it-IT" sz="2600" b="1" dirty="0"/>
              <a:t>coordinamento spazio-temporale</a:t>
            </a:r>
            <a:r>
              <a:rPr lang="it-IT" sz="2600" dirty="0"/>
              <a:t> della prestazione di lavoro</a:t>
            </a:r>
            <a:endParaRPr lang="it-IT" sz="2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è in ogni caso irrilevante ai fini dell’applicazione del sistema delle protezioni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è condizione sufficiente per l’applicazione del sistema delle protezioni del lavoro, salve alcune eccezioni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è condizione sempre sufficiente per l’applicazione del sistema delle protezioni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è condizione sempre necessaria e sufficiente per l’applicazione del sistema delle protezioni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600" dirty="0"/>
              <a:t> è condizione sempre necessaria, ma non sufficiente per l’applicazione del sistema delle protezioni del lavoro</a:t>
            </a:r>
          </a:p>
          <a:p>
            <a:pPr marL="0" indent="0">
              <a:buNone/>
            </a:pPr>
            <a:r>
              <a:rPr lang="it-IT" dirty="0"/>
              <a:t>Indichi il </a:t>
            </a:r>
            <a:r>
              <a:rPr lang="it-IT" dirty="0" err="1"/>
              <a:t>rif.</a:t>
            </a:r>
            <a:r>
              <a:rPr lang="it-IT" dirty="0"/>
              <a:t> normativo e scriva in sintesi quello che sa in proposito 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………………………………………………………………………………………………………………. 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………………………………………………………………………………………………………………. 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………………………………………………………………………………………………………………. </a:t>
            </a:r>
          </a:p>
        </p:txBody>
      </p:sp>
    </p:spTree>
    <p:extLst>
      <p:ext uri="{BB962C8B-B14F-4D97-AF65-F5344CB8AC3E}">
        <p14:creationId xmlns:p14="http://schemas.microsoft.com/office/powerpoint/2010/main" val="341053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664B08-ACB5-4E94-89AB-C5A2D80B1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026"/>
            <a:ext cx="10515600" cy="1079472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Criterio di valutazione e punteggio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FF5460-D16D-4BC7-AE0D-4889D07A6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4" y="1175659"/>
            <a:ext cx="11387737" cy="573228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Salvo diverso avviso, ogni test propone </a:t>
            </a:r>
            <a:r>
              <a:rPr lang="it-IT" b="1" dirty="0"/>
              <a:t>una sola risposta esatta</a:t>
            </a:r>
            <a:r>
              <a:rPr lang="it-IT" dirty="0"/>
              <a:t>; può esserci anche </a:t>
            </a:r>
            <a:r>
              <a:rPr lang="it-IT" b="1" dirty="0"/>
              <a:t>una risposta un po’ meno precisa</a:t>
            </a:r>
            <a:r>
              <a:rPr lang="it-IT" dirty="0"/>
              <a:t> ma non sbagliata</a:t>
            </a:r>
          </a:p>
          <a:p>
            <a:r>
              <a:rPr lang="it-IT" dirty="0"/>
              <a:t>Alla </a:t>
            </a:r>
            <a:r>
              <a:rPr lang="it-IT" b="1" dirty="0"/>
              <a:t>risposta esatta</a:t>
            </a:r>
            <a:r>
              <a:rPr lang="it-IT" dirty="0"/>
              <a:t> viene assegnato il punteggio </a:t>
            </a:r>
            <a:r>
              <a:rPr lang="it-IT" b="1" dirty="0"/>
              <a:t>+ 4</a:t>
            </a:r>
            <a:r>
              <a:rPr lang="it-IT" dirty="0"/>
              <a:t>;</a:t>
            </a:r>
            <a:r>
              <a:rPr lang="it-IT" b="1" dirty="0"/>
              <a:t> </a:t>
            </a:r>
            <a:r>
              <a:rPr lang="it-IT" dirty="0"/>
              <a:t> a quella</a:t>
            </a:r>
            <a:br>
              <a:rPr lang="it-IT" dirty="0"/>
            </a:br>
            <a:r>
              <a:rPr lang="it-IT" b="1" dirty="0"/>
              <a:t>un po’ meno precisa</a:t>
            </a:r>
            <a:r>
              <a:rPr lang="it-IT" dirty="0"/>
              <a:t> può essere assegnato il punteggio </a:t>
            </a:r>
            <a:r>
              <a:rPr lang="it-IT" b="1" dirty="0"/>
              <a:t>da 0 a +3</a:t>
            </a:r>
          </a:p>
          <a:p>
            <a:r>
              <a:rPr lang="it-IT" dirty="0"/>
              <a:t>Alle </a:t>
            </a:r>
            <a:r>
              <a:rPr lang="it-IT" b="1" dirty="0"/>
              <a:t>risposte sbagliate</a:t>
            </a:r>
            <a:r>
              <a:rPr lang="it-IT" dirty="0"/>
              <a:t> viene assegnato un punteggio negativo, </a:t>
            </a:r>
            <a:r>
              <a:rPr lang="it-IT" b="1" dirty="0"/>
              <a:t>da -6 a -1</a:t>
            </a:r>
          </a:p>
          <a:p>
            <a:r>
              <a:rPr lang="it-IT" dirty="0"/>
              <a:t>Quando le risposte esatte sono più d’una, a ciascuna di esse viene asse-</a:t>
            </a:r>
            <a:r>
              <a:rPr lang="it-IT" dirty="0" err="1"/>
              <a:t>gnato</a:t>
            </a:r>
            <a:r>
              <a:rPr lang="it-IT" dirty="0"/>
              <a:t> un punteggio tale per cui se vengono individuate tutte la somma è </a:t>
            </a:r>
            <a:r>
              <a:rPr lang="it-IT" b="1" dirty="0"/>
              <a:t>+4</a:t>
            </a:r>
          </a:p>
          <a:p>
            <a:r>
              <a:rPr lang="it-IT" dirty="0"/>
              <a:t>Quando vengono date due o tre righe con l’invito a spiegare la risposta, alla scelta della risposta esatta è assegnato </a:t>
            </a:r>
            <a:r>
              <a:rPr lang="it-IT" b="1" dirty="0"/>
              <a:t>+2</a:t>
            </a:r>
            <a:r>
              <a:rPr lang="it-IT" dirty="0"/>
              <a:t>, alla spiegazione </a:t>
            </a:r>
            <a:r>
              <a:rPr lang="it-IT" b="1" dirty="0"/>
              <a:t>da -2 a +2</a:t>
            </a:r>
          </a:p>
          <a:p>
            <a:r>
              <a:rPr lang="it-IT" dirty="0"/>
              <a:t>Alle </a:t>
            </a:r>
            <a:r>
              <a:rPr lang="it-IT" b="1" dirty="0"/>
              <a:t>risposte (</a:t>
            </a:r>
            <a:r>
              <a:rPr lang="it-IT" dirty="0"/>
              <a:t>o</a:t>
            </a:r>
            <a:r>
              <a:rPr lang="it-IT" b="1" dirty="0"/>
              <a:t> spiegazioni di risp.) omesse</a:t>
            </a:r>
            <a:r>
              <a:rPr lang="it-IT" dirty="0"/>
              <a:t> viene assegnato il punteggio </a:t>
            </a:r>
            <a:r>
              <a:rPr lang="it-IT" b="1" dirty="0"/>
              <a:t>0</a:t>
            </a:r>
          </a:p>
          <a:p>
            <a:r>
              <a:rPr lang="it-IT" dirty="0"/>
              <a:t>Il risultato sufficiente (18) è quello corrispondente alla </a:t>
            </a:r>
            <a:r>
              <a:rPr lang="it-IT" b="1" dirty="0"/>
              <a:t>media +2</a:t>
            </a:r>
            <a:endParaRPr lang="it-IT" dirty="0"/>
          </a:p>
          <a:p>
            <a:r>
              <a:rPr lang="it-IT" dirty="0"/>
              <a:t>Il voto pieno (30) è quello corrispondente alla </a:t>
            </a:r>
            <a:r>
              <a:rPr lang="it-IT" b="1" dirty="0"/>
              <a:t>media +4</a:t>
            </a:r>
          </a:p>
          <a:p>
            <a:r>
              <a:rPr lang="it-IT" dirty="0"/>
              <a:t>La media è calcolata dividendo il punteggio complessivo per 18: il che significa che </a:t>
            </a:r>
            <a:r>
              <a:rPr lang="it-IT" b="1" dirty="0"/>
              <a:t>si possono saltare 2 dei 20 test senza subire penalizzazione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563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17528"/>
            <a:ext cx="10687850" cy="56385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Una prestazione di lavoro libera da qualsiasi </a:t>
            </a:r>
            <a:r>
              <a:rPr lang="it-IT" b="1" dirty="0"/>
              <a:t>vincolo di coordinamento spazio-temporale 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non può mai costituire oggetto di un contratto di lavoro subordinato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può costituire oggetto soltanto di un contratto di collaborazione coordinata e continuativa o di lavoro autonomo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costituire oggetto soltanto di un contratto di lavoro autonomo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costituire oggetto anche di un contratto di lavoro subordinato, ma in questo caso non si applica l’insieme delle protezioni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può costituire oggetto anche di un contratto di lavoro subordinato, con applicazione dell’insieme delle protezioni per esso previste</a:t>
            </a:r>
          </a:p>
          <a:p>
            <a:pPr marL="0" indent="0">
              <a:buNone/>
            </a:pPr>
            <a:r>
              <a:rPr lang="it-IT" dirty="0"/>
              <a:t>Indichi il riferimento normativo  e scriva in sintesi quello che sa in proposito ……………….………………………………………………..…………………………………………..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777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5991" y="917528"/>
            <a:ext cx="10864583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La prestazione di lavoro dei c.d. </a:t>
            </a:r>
            <a:r>
              <a:rPr lang="it-IT" b="1" dirty="0"/>
              <a:t>«pony-express»</a:t>
            </a:r>
            <a:r>
              <a:rPr lang="it-IT" dirty="0"/>
              <a:t> (</a:t>
            </a:r>
            <a:r>
              <a:rPr lang="it-IT" dirty="0" err="1"/>
              <a:t>motofattorini</a:t>
            </a:r>
            <a:r>
              <a:rPr lang="it-IT" dirty="0"/>
              <a:t> collegati via radio con la centrale)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stata sempre qualificata pacificamente come di lavoro subordinato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stata in un primo tempo qualificata come subordinata, poi però ha prevalso la sua qualificazione come autonoma o etero-organizzata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stata in un primo tempo qualificata come autonoma o etero-organizzata, poi però ha prevalso la sua qualificazione come subordinata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sempre stata qualificata pacificamente come di lavoro autonomo</a:t>
            </a:r>
          </a:p>
          <a:p>
            <a:pPr marL="0" indent="0">
              <a:buNone/>
            </a:pPr>
            <a:r>
              <a:rPr lang="it-IT" dirty="0"/>
              <a:t>Aggiunga ciò che sa di più preciso al riguardo ……………………………………..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……………………………………………………………………………………………………………..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500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17528"/>
            <a:ext cx="10687850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fatto che il prestatore di lavoro utilizzi </a:t>
            </a:r>
            <a:r>
              <a:rPr lang="it-IT" b="1" dirty="0"/>
              <a:t>strumenti di sua proprietà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incompatibile con la qualificazione della prestazione come subordinata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 tratto tipico della prestazione di lavoro autonoma, ma non è incompatibile con la prestazione subordinata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 è un  tratto tipico della prestazione di lavoro autonoma, ma in alcuni casi eccezionali può presentarsi anche nel caso del lavoro subordinato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tratto necessario ma non sufficiente per la qualificazione della prestazione di lavoro come autonoma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tratto sufficiente ma non necessario per la qualificazione della prestazione di lavoro come autonoma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161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17528"/>
            <a:ext cx="10687850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fatto che il prestatore di lavoro fornisca la </a:t>
            </a:r>
            <a:r>
              <a:rPr lang="it-IT" b="1" dirty="0"/>
              <a:t>materia prima necessaria per l’attività produttiva</a:t>
            </a: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incompatibile con la qualificazione della prestazione come subordinata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 tratto tipico della prestazione di lavoro autonoma, ma non è incompatibile con la prestazione subordinata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 è un  tratto tipico della prestazione di lavoro autonoma, ma in alcuni casi eccezionali può presentarsi anche nel caso del lavoro subordinato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tratto necessario ma non sufficiente per la qualificazione della prestazione di lavoro come autonoma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tratto sufficiente ma non necessario per la qualificazione della prestazione di lavoro come autonoma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430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18457" y="1048157"/>
            <a:ext cx="10944753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Il fatto che il prestatore di lavoro non sia soggetto ad alcun </a:t>
            </a:r>
            <a:r>
              <a:rPr lang="it-IT" b="1" dirty="0"/>
              <a:t>vincolo d’orario</a:t>
            </a: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incompatibile con la qualificazione della prestazione come subordinata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 tratto tipico della prestazione di lavoro autonoma, ma non è incompatibile con la prestazione subordinata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 è un  tratto tipico della prestazione di lavoro autonoma, ma in alcuni casi eccezionali può presentarsi anche nel caso del lavoro subordinato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tratto necessario ma non sufficiente per la qualificazione della prestazione di lavoro come autonoma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tratto sufficiente ma non necessario per la qualificazione della prestazione di lavoro come autonoma</a:t>
            </a:r>
          </a:p>
          <a:p>
            <a:pPr marL="0" indent="0">
              <a:buNone/>
            </a:pPr>
            <a:r>
              <a:rPr lang="it-IT" dirty="0"/>
              <a:t>Indichi almeno un </a:t>
            </a:r>
            <a:r>
              <a:rPr lang="it-IT" dirty="0" err="1"/>
              <a:t>rif</a:t>
            </a:r>
            <a:r>
              <a:rPr lang="it-IT" dirty="0"/>
              <a:t> normativo e scriva quello in sintesi che sa a questo proposito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………………………………………………………………….…………………………………………………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87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3" y="917528"/>
            <a:ext cx="11248845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fatto che il prestatore di lavoro sia </a:t>
            </a:r>
            <a:r>
              <a:rPr lang="it-IT" b="1" dirty="0"/>
              <a:t>retribuito esclusivamente in relazione al risultato produttivo</a:t>
            </a: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assolutamente incompatibile con la qualificazione della prestazione come subordinata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compatibile con la qualificazione della prestazione come subordinata, ma deve essere sempre comunque garantito uno «zoccolo» minimo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 tratto tipico della prestazione di lavoro autonoma, ma in un caso previsto dalla legge può presentarsi anche nel caso del lavoro subordinato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tratto necessario ma non sufficiente per la qualificazione della prestazione di lavoro come autonoma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un tratto sufficiente ma non necessario per la qualificazione della prestazione di lavoro come autonoma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161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17528"/>
            <a:ext cx="10687850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Per la qualificazione del </a:t>
            </a:r>
            <a:r>
              <a:rPr lang="it-IT" b="1" dirty="0"/>
              <a:t>lavoro a domicilio</a:t>
            </a:r>
            <a:r>
              <a:rPr lang="it-IT" dirty="0"/>
              <a:t> come subordinato, con applicazione della relativa disciplina speciale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sempre indispensabile che sia accertato l’assoggettamento pieno del prestatore a </a:t>
            </a:r>
            <a:r>
              <a:rPr lang="it-IT" dirty="0" err="1"/>
              <a:t>eterodirezione</a:t>
            </a: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sempre indispensabile che la prestazione sia soggetta almeno a un vincolo di orario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sempre indispensabile che l’oggetto dell’attività lavorativa consista in una produzione manifatturiera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sempre indispensabile che l’oggetto dell’attività lavorativa consista in una produzione manifatturiera appartenente al ciclo produttivo proprio dell’impresa committente</a:t>
            </a:r>
          </a:p>
          <a:p>
            <a:pPr marL="0" indent="0">
              <a:buNone/>
            </a:pPr>
            <a:r>
              <a:rPr lang="it-IT" dirty="0"/>
              <a:t>Indichi almeno una fonte di disciplina della materia 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367085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settima, ottava e nona - 12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17528"/>
            <a:ext cx="10687850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Per la qualificazione del </a:t>
            </a:r>
            <a:r>
              <a:rPr lang="it-IT" b="1" dirty="0"/>
              <a:t>lavoro sportivo</a:t>
            </a:r>
            <a:r>
              <a:rPr lang="it-IT" dirty="0"/>
              <a:t> come subordinato, con applicazione della relativa disciplina speciale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sufficiente che sia accertato l’assoggettamento pieno del prestatore a </a:t>
            </a:r>
            <a:r>
              <a:rPr lang="it-IT" dirty="0" err="1"/>
              <a:t>eterodirezione</a:t>
            </a: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necessario e sufficiente che sia accertato l’assoggettamento pieno del prestatore a </a:t>
            </a:r>
            <a:r>
              <a:rPr lang="it-IT" dirty="0" err="1"/>
              <a:t>eterodirezione</a:t>
            </a: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sufficiente che la prestazione sia soggetta almeno a un vincolo di orario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necessario e sufficiente che la prestazione sia soggetta almeno a un vincolo di orario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sufficiente che il prestatore sia soggetto a un obbligo di partecipazione a sedute di preparazione o allenamento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necessario ma non sufficiente che il prestatore sia soggetto a un obbligo di partecipazione a sedute di preparazione o allenamento</a:t>
            </a:r>
          </a:p>
          <a:p>
            <a:pPr marL="0" indent="0">
              <a:buNone/>
            </a:pPr>
            <a:r>
              <a:rPr lang="it-IT" dirty="0"/>
              <a:t>Indichi la fonte di disciplina della materia 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94401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decima e undicesima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513" y="917528"/>
            <a:ext cx="11175275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Nell’ordinamento italiano, l’</a:t>
            </a:r>
            <a:r>
              <a:rPr lang="it-IT" b="1" dirty="0"/>
              <a:t>interposizione</a:t>
            </a:r>
            <a:r>
              <a:rPr lang="it-IT" dirty="0"/>
              <a:t> </a:t>
            </a:r>
            <a:r>
              <a:rPr lang="it-IT" b="1" dirty="0"/>
              <a:t>nelle prestazioni di lavoro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sempre stata drasticamente vietata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stata drasticamente vietata circa mezzo secolo fa, ma il divieto è stato poi rimosso da una legge dell’inizio del nuovo secolo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stata drasticamente vietata circa mezzo secolo fa; il divieto è tuttora in vigore, ma con una rilevante eccezione prevista e disciplinata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stata drasticamente vietata con lo Statuto dei Lavoratori; il divieto è stato poi rimosso da una legge dell’inizio del nuovo secolo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stata  drasticamente vietata con lo St. dei Lavoratori; il divieto è tuttora in vigore, ma con una rilevante eccezione prevista e disciplinata dalla legge</a:t>
            </a:r>
          </a:p>
          <a:p>
            <a:pPr marL="0" indent="0">
              <a:buNone/>
            </a:pPr>
            <a:r>
              <a:rPr lang="it-IT" dirty="0"/>
              <a:t>Indichi i riferimenti normativi 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193294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decima e undicesima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917528"/>
            <a:ext cx="10622280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Quali sanzioni accompagnano oggi il </a:t>
            </a:r>
            <a:r>
              <a:rPr lang="it-IT" b="1" dirty="0"/>
              <a:t>divieto di interposizione</a:t>
            </a:r>
            <a:r>
              <a:rPr lang="it-IT" dirty="0"/>
              <a:t> </a:t>
            </a:r>
            <a:r>
              <a:rPr lang="it-IT" b="1" dirty="0"/>
              <a:t>nelle prestazioni di lavoro</a:t>
            </a:r>
            <a:r>
              <a:rPr lang="it-IT" dirty="0"/>
              <a:t>?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sia l’interposizione irregolare sia l’interposizione fraudolenta  sono punite con una sanzione penale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l’interposizione irregolare è punita solo sul piano civile (inefficacia) e amministrativo; quella fraudolenta è punita anche sul piano penale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sia l’interposizione irregolare sia l’interposizione fraudolenta  sono punite soltanto con una sanzione amministrativa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l’interposizione irregolare è punita solo sul piano amministrativo; quella fraudolenta è punita anche sul piano civile (inefficacia) e sul piano penale</a:t>
            </a:r>
          </a:p>
          <a:p>
            <a:pPr marL="0" indent="0">
              <a:buNone/>
            </a:pPr>
            <a:r>
              <a:rPr lang="it-IT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84389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664B08-ACB5-4E94-89AB-C5A2D80B1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084"/>
            <a:ext cx="10515600" cy="1004941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Istruzioni per la prova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FF5460-D16D-4BC7-AE0D-4889D07A6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1191025"/>
            <a:ext cx="11387737" cy="5432612"/>
          </a:xfrm>
        </p:spPr>
        <p:txBody>
          <a:bodyPr>
            <a:normAutofit fontScale="92500" lnSpcReduction="20000"/>
          </a:bodyPr>
          <a:lstStyle/>
          <a:p>
            <a:r>
              <a:rPr lang="it-IT" sz="3200" dirty="0"/>
              <a:t>I quesiti proposti sono </a:t>
            </a:r>
            <a:r>
              <a:rPr lang="it-IT" sz="3200" b="1" dirty="0"/>
              <a:t>20</a:t>
            </a:r>
            <a:r>
              <a:rPr lang="it-IT" sz="3200" dirty="0"/>
              <a:t>; se ne possono saltare 2 senza penalizzazione; il tempo complessivo a disposizione è di </a:t>
            </a:r>
            <a:r>
              <a:rPr lang="it-IT" sz="3200" b="1" dirty="0"/>
              <a:t>90 minuti</a:t>
            </a:r>
          </a:p>
          <a:p>
            <a:r>
              <a:rPr lang="it-IT" sz="3200" dirty="0"/>
              <a:t>Nel corso della prova ci si può avvalere di </a:t>
            </a:r>
            <a:r>
              <a:rPr lang="it-IT" sz="3200" b="1" dirty="0"/>
              <a:t>qualsiasi testo normativo</a:t>
            </a:r>
            <a:r>
              <a:rPr lang="it-IT" sz="3200" dirty="0"/>
              <a:t> e di una qualsiasi delle relative raccolte in commercio</a:t>
            </a:r>
          </a:p>
          <a:p>
            <a:r>
              <a:rPr lang="it-IT" sz="3200" dirty="0"/>
              <a:t>Nel corso della prova </a:t>
            </a:r>
            <a:r>
              <a:rPr lang="it-IT" sz="3200" b="1" dirty="0"/>
              <a:t>i cellulari devono essere spenti</a:t>
            </a:r>
            <a:r>
              <a:rPr lang="it-IT" sz="3200" dirty="0"/>
              <a:t>; l’inosservanza di questa regola comporta l’immediata esclusione dalla prova</a:t>
            </a:r>
          </a:p>
          <a:p>
            <a:r>
              <a:rPr lang="it-IT" sz="3200" dirty="0"/>
              <a:t>La scheda che viene riconsegnata deve essere compilata </a:t>
            </a:r>
            <a:r>
              <a:rPr lang="it-IT" sz="3200" b="1" dirty="0"/>
              <a:t>a penna</a:t>
            </a:r>
            <a:r>
              <a:rPr lang="it-IT" sz="3200" dirty="0"/>
              <a:t>, ma è consigliabile compilare inizialmente la scheda a matita, per poter correggere le risposte più agevolmente</a:t>
            </a:r>
            <a:endParaRPr lang="it-IT" sz="3200" b="1" dirty="0"/>
          </a:p>
          <a:p>
            <a:r>
              <a:rPr lang="it-IT" sz="3200" dirty="0"/>
              <a:t>Indicare la risposta giusta con una crocetta sul relativo quadratino</a:t>
            </a:r>
          </a:p>
          <a:p>
            <a:r>
              <a:rPr lang="it-IT" sz="3200" dirty="0"/>
              <a:t>Nel caso in cui si sia commesso un errore a penna, indicare la risposta giusta con un «Sì» e con un «No» quella sbagliata</a:t>
            </a:r>
          </a:p>
          <a:p>
            <a:r>
              <a:rPr lang="it-IT" sz="3200" dirty="0"/>
              <a:t>Se si ha necessità di un chiarimento dal docente, ci si reca alla cattedra e lo si chiede a bassa voce</a:t>
            </a:r>
          </a:p>
        </p:txBody>
      </p:sp>
    </p:spTree>
    <p:extLst>
      <p:ext uri="{BB962C8B-B14F-4D97-AF65-F5344CB8AC3E}">
        <p14:creationId xmlns:p14="http://schemas.microsoft.com/office/powerpoint/2010/main" val="134198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decima e undicesima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917528"/>
            <a:ext cx="10622280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/>
              <a:t>somministrazione di lavoro</a:t>
            </a:r>
            <a:r>
              <a:rPr lang="it-IT" dirty="0"/>
              <a:t> oggi in Italia è consentita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solo a soggetti accreditati in sede amministrativa, e a tempo determinato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solo a soggetti accreditati in sede amministrativa; a tempo determinato o indeterminato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a chiunque soddisfi i requisiti, ma senza necessità di accreditamento in albi o elenchi; comunque solo a tempo determinato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a chiunque soddisfi i requisiti, ma senza necessità di accreditamento in albi o elenchi, a tempo determinato o indeterminato</a:t>
            </a:r>
          </a:p>
          <a:p>
            <a:pPr marL="0" indent="0">
              <a:buNone/>
            </a:pPr>
            <a:r>
              <a:rPr lang="it-IT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67802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decima e undicesima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917528"/>
            <a:ext cx="10622280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contratto tra agenzia di somministrazione di lavoro e lavoratore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soltanto un contratto a tempo determinato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soltanto un contratto a tempo indeterminato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un contratto a tempo determinato o indeterminato, indipendentemente dal tipo contratto tra agenzia e utilizzatrice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un contratto a tempo determinato, se per una singola missione, oppure a tempo indeterminato se per una somministrazione a tempo indeterminato</a:t>
            </a:r>
          </a:p>
          <a:p>
            <a:pPr marL="0" indent="0">
              <a:buNone/>
            </a:pPr>
            <a:r>
              <a:rPr lang="it-IT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80437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decima e undicesima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917528"/>
            <a:ext cx="10622280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L’impresa utilizzatrice di una </a:t>
            </a:r>
            <a:r>
              <a:rPr lang="it-IT" b="1" dirty="0"/>
              <a:t>prestazione di lavoro in somministrazione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esercita sia il potere direttivo, sia il potere disciplinare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esercita solo il potere direttivo, non quello disciplinare, che è esercitato dall’agenzia somministratrice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esercita solo il potere disciplinare, non quello direttivo, che è esercitato dall’agenzia somministratrice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esercita né il potere direttivo, né quello disciplinare, essendo entrambi questi poteri esercitati dall’agenzia somministratrice</a:t>
            </a:r>
          </a:p>
          <a:p>
            <a:pPr marL="0" indent="0">
              <a:buNone/>
            </a:pPr>
            <a:r>
              <a:rPr lang="it-IT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4310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decima e undicesima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917528"/>
            <a:ext cx="10622280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In un </a:t>
            </a:r>
            <a:r>
              <a:rPr lang="it-IT" b="1" dirty="0"/>
              <a:t>contratto di appalto</a:t>
            </a:r>
            <a:r>
              <a:rPr lang="it-IT" dirty="0"/>
              <a:t>, il committente è soggetto a </a:t>
            </a:r>
            <a:r>
              <a:rPr lang="it-IT" b="1" dirty="0"/>
              <a:t>responsabilità solidale</a:t>
            </a:r>
            <a:r>
              <a:rPr lang="it-IT" dirty="0"/>
              <a:t> per i debiti retributivi e contributivi dell’appaltatore</a:t>
            </a:r>
            <a:endParaRPr lang="it-IT" b="1" dirty="0"/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soltanto se una clausola in tal senso è contenuta nel contr. collettivo applicabile ai rapporti di lavoro alle dipendenze dell’appaltatore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soltanto se si tratta di appalto che si svolge all’interno del perimetro aziendale dell’azienda del committente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soltanto in riferimento ai rapporti di lavoro costituiti dopo la stipulazione del contratto di appalto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sempre, in riferimento a tutti i rapporti di lav. impegnati nell’appalto</a:t>
            </a:r>
          </a:p>
          <a:p>
            <a:pPr marL="0" indent="0">
              <a:buNone/>
            </a:pPr>
            <a:r>
              <a:rPr lang="it-IT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32299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decima e undicesima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917528"/>
            <a:ext cx="10622280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/>
              <a:t>cessione di un ramo d’azienda</a:t>
            </a:r>
            <a:r>
              <a:rPr lang="it-IT" dirty="0"/>
              <a:t> non preceduta dalla procedura di esame congiunto in sede sindacale</a:t>
            </a:r>
            <a:endParaRPr lang="it-IT" b="1" dirty="0"/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radicalmente nulla e priva di qualsiasi effetto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produce effetti nei confronti dei dipendenti del ramo d’azienda, i quali restano alle dipendenze dell’imprenditore cedente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costituisce una irregolarità sanzionata sul piano amministrativo ma i rapporti di lav. si trasferiscono automaticamente in capo all’acquirente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costituisce comportamento antisindacale, ma i rapporti di lavoro si trasferiscono automaticamente in capo all’acquirente</a:t>
            </a:r>
          </a:p>
          <a:p>
            <a:pPr marL="0" indent="0">
              <a:buNone/>
            </a:pPr>
            <a:r>
              <a:rPr lang="it-IT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412459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dodicesima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17528"/>
            <a:ext cx="10687850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contratto individuale di lavoro</a:t>
            </a:r>
            <a:r>
              <a:rPr lang="it-IT" dirty="0"/>
              <a:t> è di regola valido 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anche se non è stato stipulato in forma scritta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anche se non è stato stipulato in forma scritta; alcune sue clausole, però, sono nulle se non stipulate in forma scritta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anche se non è stato stipulato in forma scritta; alcune sue clausole, però, sono nulle se non stipulate in forma scritta, e il datore di lavoro è comunque obbligato a comunicare in forma scritta al prestatore tutti i contenuti rilevanti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solo se stipulato in forma scritta, sotto pena di nullità; anche alcune sue clausole sono nulle se non stipulate in forma scritta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solo se stipulato in forma scritta, sotto pena di nullità; anche alcune sue clausole sono nulle se non stipulate in forma scritta; il datore di lavoro è comunque obbligato anche a comunicare in forma scritta al prestatore tutti i contenuti rilevanti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048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dodicesima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883024"/>
            <a:ext cx="10687850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Una </a:t>
            </a:r>
            <a:r>
              <a:rPr lang="it-IT" b="1" dirty="0"/>
              <a:t>persona minorenne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stipulare validamente un contratto di lavoro, purché abbia compiuto i 15 anni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stipulare validamente un contratto di lavoro, purché abbia compiuto i 15 anni, ma soltanto con l’assistenza di uno dei genitori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stipulare validamente un contratto di lavoro, purché abbia compiuto i 15 anni, ma soltanto con l’assistenza di uno dei genitori e davanti alla Direzione Territoriale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stipulare validamente un contratto di lavoro, a condizione che abbia adempiuto l’obbligo scolastico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può mai stipulare validamente un contratto di lavoro, salvo che si tratti di contratto di apprendistato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stipulare validamente soltanto un contratto di apprendistato, ma anche in tale caso necessità l’assistenza di almeno uno dei genitori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442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dodicesima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3" y="917528"/>
            <a:ext cx="11205713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 Una </a:t>
            </a:r>
            <a:r>
              <a:rPr lang="it-IT" b="1" dirty="0"/>
              <a:t>persona minorenne</a:t>
            </a:r>
            <a:r>
              <a:rPr lang="it-IT" dirty="0"/>
              <a:t> che sia stata </a:t>
            </a:r>
            <a:r>
              <a:rPr lang="it-IT" b="1" dirty="0"/>
              <a:t>validamente assunta</a:t>
            </a:r>
            <a:r>
              <a:rPr lang="it-IT" dirty="0"/>
              <a:t> da un’impresa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può compiere validamente alcun atto relativo allo svolgimento o alla cessazione del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compiere validamente soltanto alcuni atti relativi allo svolgimento o alla cessazione del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compiere validamente soltanto alcuni atti relativi allo svolgimento o alla cessazione del rapporto, purché con l’assistenza di almeno uno dei genitori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compiere validamente qualsiasi atto relativo allo svolgimento o alla cessazione del rapporto, purché con l’assistenza di almeno uno dei genitori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senz’altro compiere validamente qualsiasi atto relativo allo svolgimento o alla cessazione del rapporto</a:t>
            </a:r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666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dodicesima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Se il </a:t>
            </a:r>
            <a:r>
              <a:rPr lang="it-IT" b="1" dirty="0"/>
              <a:t>contratto individuale di lavoro</a:t>
            </a:r>
            <a:r>
              <a:rPr lang="it-IT" dirty="0"/>
              <a:t> è </a:t>
            </a:r>
            <a:r>
              <a:rPr lang="it-IT" b="1" dirty="0"/>
              <a:t>nullo</a:t>
            </a:r>
            <a:r>
              <a:rPr lang="it-IT" dirty="0"/>
              <a:t> o </a:t>
            </a:r>
            <a:r>
              <a:rPr lang="it-IT" b="1" dirty="0"/>
              <a:t>annullabile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il prestatore non ha mai alcun diritto a essere retribuito, neppure per la parte di prestazione di fatto svolta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la prestatrice ha comunque diritto a essere retribuita per la parte di prestazione di fatto svolta soltanto se il contratto è nullo per illiceità della causa o dell’oggetto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il prestatore  ha comunque diritto a essere retribuito per la parte di prestazione di fatto svolta, salvo che il contratto sia nullo per illiceità della causa o dell’oggetto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la prestatrice ha comunque sempre diritto a essere retribuito per la parte di prestazione di fatto svolta</a:t>
            </a:r>
          </a:p>
          <a:p>
            <a:pPr marL="0" indent="0">
              <a:buNone/>
            </a:pPr>
            <a:r>
              <a:rPr lang="it-IT" dirty="0"/>
              <a:t>Indichi il riferimento normativo e un caso di nullità per illiceità della causa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31445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dodicesima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Secondo l’orientamento dottrinale e giurisprudenziale oggi prevalente, il </a:t>
            </a:r>
            <a:r>
              <a:rPr lang="it-IT" b="1" dirty="0"/>
              <a:t>rapporto individuale di lavoro</a:t>
            </a:r>
            <a:r>
              <a:rPr lang="it-IT" dirty="0"/>
              <a:t> subordinato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ha sempre ed esclusivamente natura contrattuale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ha, di regola, natura contrattuale, salvo alcune eccezioni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ha natura contrattuale: si costituisce per effetto dell’inserimento (</a:t>
            </a:r>
            <a:r>
              <a:rPr lang="it-IT" i="1" dirty="0" err="1"/>
              <a:t>eingliederung</a:t>
            </a:r>
            <a:r>
              <a:rPr lang="it-IT" dirty="0"/>
              <a:t>) della prestazione lavorativa nell’organizzazione aziendale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ha natura contrattuale oppure no, a seconda che all’origine sia stato stipulato regolarmente tra le parti un contratto di lavoro</a:t>
            </a:r>
          </a:p>
          <a:p>
            <a:pPr marL="0" indent="0">
              <a:buNone/>
            </a:pPr>
            <a:r>
              <a:rPr lang="it-IT" dirty="0"/>
              <a:t>Aggiunga quello che sa in proposito ………………………………………………………..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………………………………………………………..……………………………………………………….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………………………………………………………..……………………………………………………….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………………………………………………………..……………………………………………………….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958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prime due lezioni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30584"/>
            <a:ext cx="10515600" cy="551876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diritto del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una branca dell’ordinamento che non ha e non ha mai avuto niente a che fare con il diritto civile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una branca dell’ordinamento originata dal diritto civile nel secolo scorso, ma che oggi non ha più nulla a che vedere con esso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una branca dell’ordinamento originata dal diritto civile e che con esso conserva connessioni via via sempre più esigue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una branca dell’ordinamento originata dal diritto civile ma che con esso conserva connessioni sempre assai rilevanti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in tutto e per tutto un capitolo del diritto civile, nel quale i principi civilistici generali si applicano al contratto di lavoro</a:t>
            </a:r>
          </a:p>
        </p:txBody>
      </p:sp>
    </p:spTree>
    <p:extLst>
      <p:ext uri="{BB962C8B-B14F-4D97-AF65-F5344CB8AC3E}">
        <p14:creationId xmlns:p14="http://schemas.microsoft.com/office/powerpoint/2010/main" val="208843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tredicesima e quattordicesima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</a:t>
            </a:r>
            <a:r>
              <a:rPr lang="it-IT" b="1" dirty="0"/>
              <a:t>obbligo di obbedienza</a:t>
            </a:r>
            <a:r>
              <a:rPr lang="it-IT" dirty="0"/>
              <a:t> della persona titolare di un rapporto di lavoro subordinato</a:t>
            </a:r>
          </a:p>
          <a:p>
            <a:pPr marL="0" indent="0">
              <a:buNone/>
            </a:pPr>
            <a:endParaRPr lang="it-IT" sz="1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limitato alle direttive che siano state precisate nella lettera di assunzione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limitato  alle direttive impartite in forma scritta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limitato alle direttive inerenti alle mansioni contrattuali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limitato alle direttive in sé legittime, che ineriscano o no alle mansioni contrattuali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ha limiti predeterminati o predeterminabili</a:t>
            </a:r>
          </a:p>
          <a:p>
            <a:pPr marL="0" indent="0">
              <a:buNone/>
            </a:pPr>
            <a:r>
              <a:rPr lang="it-IT" dirty="0"/>
              <a:t>Scriva in sintesi quello che sa in proposito 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……………………………………………………………………………………………………………......</a:t>
            </a:r>
          </a:p>
        </p:txBody>
      </p:sp>
    </p:spTree>
    <p:extLst>
      <p:ext uri="{BB962C8B-B14F-4D97-AF65-F5344CB8AC3E}">
        <p14:creationId xmlns:p14="http://schemas.microsoft.com/office/powerpoint/2010/main" val="56984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tredicesima e quattordicesima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Lo </a:t>
            </a:r>
            <a:r>
              <a:rPr lang="it-IT" b="1" i="1" dirty="0" err="1"/>
              <a:t>ius</a:t>
            </a:r>
            <a:r>
              <a:rPr lang="it-IT" b="1" i="1" dirty="0"/>
              <a:t> </a:t>
            </a:r>
            <a:r>
              <a:rPr lang="it-IT" b="1" i="1" dirty="0" err="1"/>
              <a:t>variandi</a:t>
            </a:r>
            <a:r>
              <a:rPr lang="it-IT" b="1" dirty="0"/>
              <a:t> dell’imprenditore</a:t>
            </a:r>
            <a:r>
              <a:rPr lang="it-IT" dirty="0"/>
              <a:t> consiste</a:t>
            </a:r>
          </a:p>
          <a:p>
            <a:pPr marL="0" indent="0">
              <a:buNone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nel potere di impartire direttive al lavoratore dipendente e di variarle nel tempo</a:t>
            </a:r>
          </a:p>
          <a:p>
            <a:pPr marL="0" indent="0">
              <a:buNone/>
            </a:pPr>
            <a:endParaRPr lang="it-IT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nel potere di variare le mansioni del lavoratore, entro i limiti di quelle di contenuto professionale equivalente alle ultime mansioni svolte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nel potere di variare le mansioni del lavoratore, entro i limiti di quelle appartenenti al livello professionale in cui lo stesso è inquadrato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nella facoltà di variare le mansioni del lavoratore, purché con il suo consenso </a:t>
            </a:r>
          </a:p>
          <a:p>
            <a:pPr marL="0" indent="0">
              <a:buNone/>
            </a:pPr>
            <a:r>
              <a:rPr lang="it-IT" sz="10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nel potere di variare unilateralmente la retribuzione del lavoratore, ma soltanto in aumento</a:t>
            </a:r>
          </a:p>
          <a:p>
            <a:pPr marL="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522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tredicesima e quattordicesima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La </a:t>
            </a:r>
            <a:r>
              <a:rPr lang="it-IT" b="1" dirty="0"/>
              <a:t>diligenza</a:t>
            </a:r>
            <a:r>
              <a:rPr lang="it-IT" dirty="0"/>
              <a:t> dovuta dal prestatore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se subordinato, è la diligenza «del buon padre di famiglia»; se autonomo è richiesta anche la «diligenza tecnica»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se subordinato, è sia la diligenza «del buon padre di famiglia», sia la «diligenza tecnica»; se autonomo è solo la «diligenza tecnica»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se subordinato, è sia la diligenza «del buon padre di famiglia», sia la «diligenza tecnica»; se autonomo è quella definita dal codice deontologico proprio dell’ordine o albo professionale a cui è iscritto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sia la diligenza «del buon padre di famiglia», sia la «diligenza tecnica», e questo vale sempre, sia per il lavoro subordinato, sia per quello autonomo</a:t>
            </a:r>
          </a:p>
          <a:p>
            <a:pPr marL="0" indent="0">
              <a:buNone/>
            </a:pPr>
            <a:r>
              <a:rPr lang="it-IT" dirty="0"/>
              <a:t>Indichi i riferimenti normativi e scriva in sintesi quello che sa in proposito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61439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tredicesima e quattordicesima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luogo della prestazione</a:t>
            </a:r>
            <a:r>
              <a:rPr lang="it-IT" dirty="0"/>
              <a:t> di lavoro subordinato</a:t>
            </a:r>
          </a:p>
          <a:p>
            <a:pPr marL="0" indent="0">
              <a:buNone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stabilito dal contratto collettivo e non è suscettibile di variazione unilaterale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stabilito dal contratto individuale e non è suscettibile di variazione unilaterale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 è  stabilito espressamente dal contratto, o si desume dalla natura della prestazione; però può essere variato dall’imprenditore per giustificato motivo oggettivo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 stabilito espressamente dal contratto, o si desume dalla natura della prestazione; però può essere variato liberamente dall’imprenditore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 stabilito espressamente dal contratto, o si desume dalla natura della prestazione; può essere variato solo consensualmente</a:t>
            </a:r>
          </a:p>
          <a:p>
            <a:pPr marL="0" indent="0">
              <a:buNone/>
            </a:pPr>
            <a:r>
              <a:rPr lang="it-IT" dirty="0"/>
              <a:t>Indichi i riferimenti normativi 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346007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tredicesima e quattordicesima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L’obbligo ordinario di </a:t>
            </a:r>
            <a:r>
              <a:rPr lang="it-IT" b="1" dirty="0"/>
              <a:t>non concorrenza</a:t>
            </a:r>
            <a:r>
              <a:rPr lang="it-IT" dirty="0"/>
              <a:t> grava sul lavoratore subordinato</a:t>
            </a:r>
          </a:p>
          <a:p>
            <a:pPr marL="0" indent="0">
              <a:buNone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in tutti i casi, ma soltanto finché dura il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in tutti i casi, e anche dopo la cessazione del rapporto </a:t>
            </a:r>
            <a:endParaRPr lang="it-IT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solo se espressamente pattuito per iscritto e comunque solo finché dura il rapporto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solo se espressamente pattuito per iscritto, e in tal caso fino al termine pattuito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solo se espressamente pattuito per iscritto, ma in tal caso si può prevedere che duri anche dopo la cessazione del rapporto</a:t>
            </a:r>
          </a:p>
          <a:p>
            <a:pPr marL="0" indent="0">
              <a:buNone/>
            </a:pPr>
            <a:r>
              <a:rPr lang="it-IT" dirty="0"/>
              <a:t>Indichi i riferimenti normativi e scriva in sintesi quanto sa in proposito ……………………………………………..………………………………………………………………….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122243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tredicesima e quattordicesima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Per quel che riguarda la </a:t>
            </a:r>
            <a:r>
              <a:rPr lang="it-IT" b="1" dirty="0"/>
              <a:t>cura della persona</a:t>
            </a:r>
            <a:r>
              <a:rPr lang="it-IT" dirty="0"/>
              <a:t> e l’</a:t>
            </a:r>
            <a:r>
              <a:rPr lang="it-IT" b="1" dirty="0"/>
              <a:t>abbigliamento</a:t>
            </a:r>
            <a:r>
              <a:rPr lang="it-IT" dirty="0"/>
              <a:t>, nello svolgimento della prestazione di lavoro subordinato</a:t>
            </a:r>
          </a:p>
          <a:p>
            <a:pPr marL="0" indent="0">
              <a:buNone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ogni persona è sempre totalmente libera, nei limiti della decenza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dei limiti alla libertà della persona possono essere imposti soltanto da esigenze tecniche e di sicurezza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eventuali limiti alla libertà della persona per motivi tecnici o di sicurezza devono essere preventivamente pattuiti tra le parti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dei limiti alla libertà della persona possono essere imposti da esigenze tecniche e di sicurezza, oppure possono essere pattuiti tra le parti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eventuali limiti alla libertà della persona possono essere pattuiti tra le parti, ma soltanto davanti alla Direzione Territoriale del Lavoro</a:t>
            </a:r>
          </a:p>
        </p:txBody>
      </p:sp>
    </p:spTree>
    <p:extLst>
      <p:ext uri="{BB962C8B-B14F-4D97-AF65-F5344CB8AC3E}">
        <p14:creationId xmlns:p14="http://schemas.microsoft.com/office/powerpoint/2010/main" val="299489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tredicesima e quattordicesima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79069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Nel contratto individuale di lavoro, le </a:t>
            </a:r>
            <a:r>
              <a:rPr lang="it-IT" b="1" dirty="0"/>
              <a:t>mansioni</a:t>
            </a:r>
          </a:p>
          <a:p>
            <a:pPr marL="0" indent="0">
              <a:buNone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devono essere indicate, perché devono restare nella piena disponibilità dell’imprenditore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possono essere precisate, purché tutte rientranti nella categoria professionale in cui la persona interessata viene inquadrata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possono essere precisate anche in modo che alcune appartengano a una categoria professionale e altre a un’altra categoria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se non vengono precisate per iscritto, il contratto è nullo per indeterminatezza dell’oggetto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se non vengono precisate per iscritto, vengono individuate in relazione alla prestazione di fatto inizialmente svolta e non possono in seguito </a:t>
            </a:r>
            <a:r>
              <a:rPr lang="it-IT"/>
              <a:t>essere variate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554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95162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Il </a:t>
            </a:r>
            <a:r>
              <a:rPr lang="it-IT" b="1" dirty="0"/>
              <a:t>principio di parità di trattamento </a:t>
            </a:r>
            <a:r>
              <a:rPr lang="it-IT" dirty="0"/>
              <a:t>nei rapporti tra soggetti privati </a:t>
            </a:r>
          </a:p>
          <a:p>
            <a:pPr marL="0" indent="0">
              <a:buNone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sancito esplicitamente da una direttiva europea e attuato da diverse norme legislative ordinarie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sancito esplicitamente da una norma costituzionale e attuato da diverse norme legislative ordinarie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stato fondato dalla Corte costituzionale su alcune norme costituzionali ed è variamente applicato dai giudici del lavoro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stato fondato da una parte della dottrina </a:t>
            </a:r>
            <a:r>
              <a:rPr lang="it-IT" dirty="0" err="1"/>
              <a:t>giuslavoristica</a:t>
            </a:r>
            <a:r>
              <a:rPr lang="it-IT" dirty="0"/>
              <a:t> su alcuni principi generali di diritto privato, ma la questione è ancora molto aperta</a:t>
            </a:r>
          </a:p>
          <a:p>
            <a:pPr marL="0" indent="0">
              <a:buNone/>
            </a:pPr>
            <a:r>
              <a:rPr lang="it-IT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299451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17525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/>
              <a:t>Il </a:t>
            </a:r>
            <a:r>
              <a:rPr lang="it-IT" sz="3000" b="1" dirty="0"/>
              <a:t>divieto di discriminazione per motivi di genere</a:t>
            </a:r>
            <a:r>
              <a:rPr lang="it-IT" sz="30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sancito esplicitamente da un trattato internazionale, da una direttiva europea e attuato da diverse norme legislative ordinarie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sancito esplicitamente da una direttiva europea e attuato da diverse norme legislative ordinarie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sancito esplicitamente da una norma costituzionale e attuato da diverse norme legislative ordinarie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stato fondato dalla Corte costituzionale su alcune norme costituzionali ed è variamente applicato dai giudici del lavoro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stato fondato da una parte della dottrina </a:t>
            </a:r>
            <a:r>
              <a:rPr lang="it-IT" sz="3000" dirty="0" err="1"/>
              <a:t>giuslavoristica</a:t>
            </a:r>
            <a:r>
              <a:rPr lang="it-IT" sz="3000" dirty="0"/>
              <a:t> su alcuni principi generali di diritto privato, ma la questione è ancora molto aperta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dirty="0"/>
              <a:t>………………………………………………………………………………………………………………….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48510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17525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/>
              <a:t>Il </a:t>
            </a:r>
            <a:r>
              <a:rPr lang="it-IT" sz="3000" b="1" dirty="0"/>
              <a:t>divieto di discriminazione indiretta per motivi di genere</a:t>
            </a:r>
            <a:r>
              <a:rPr lang="it-IT" sz="30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sancito esplicitamente da una direttiva europea e attuato da diverse norme legislative ordinarie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sancito esplicitamente da una norma costituzionale e attuato da diverse norme legislative ordinarie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stato fondato dalla Corte costituzionale su alcune norme costituzionali ed è variamente applicato dai giudici del lavoro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stato fondato da una parte della dottrina </a:t>
            </a:r>
            <a:r>
              <a:rPr lang="it-IT" sz="3000" dirty="0" err="1"/>
              <a:t>giuslavoristica</a:t>
            </a:r>
            <a:r>
              <a:rPr lang="it-IT" sz="3000" dirty="0"/>
              <a:t> su alcuni principi generali di diritto privato, ma la questione è ancora molto aperta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56536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prime due lezioni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30584"/>
            <a:ext cx="10515600" cy="56623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Nel campo dei rapporti di lavoro l’</a:t>
            </a:r>
            <a:r>
              <a:rPr lang="it-IT" b="1" dirty="0"/>
              <a:t>autonomia negoziale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ha alcuno spazio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validamente esercitata soltanto sul piano collettivo, nella contrattazione sindacale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validamente esercitata, di regola, soltanto sul piano collettivo; eccezionalmente anche sul piano individuale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validamente esercitata sia sul piano collettivo, sia su quello individuale, in tutte le materie inerenti al rapporto individuale di lavoro, salvo il rispetto delle norme inderogabili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validamente esercitata per alcune materie soltanto sul piano collettivo, su altre soltanto sul piano individuale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può essere esercitata sul piano collettivo per tutte le materie; su alcune può essere esercitata anche sul piano individuale</a:t>
            </a:r>
          </a:p>
        </p:txBody>
      </p:sp>
    </p:spTree>
    <p:extLst>
      <p:ext uri="{BB962C8B-B14F-4D97-AF65-F5344CB8AC3E}">
        <p14:creationId xmlns:p14="http://schemas.microsoft.com/office/powerpoint/2010/main" val="112980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1041811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/>
              <a:t>Il divieto di </a:t>
            </a:r>
            <a:r>
              <a:rPr lang="it-IT" sz="3000" b="1" dirty="0"/>
              <a:t>discriminazioni indirette</a:t>
            </a:r>
            <a:r>
              <a:rPr lang="it-IT" sz="3000" dirty="0"/>
              <a:t> è stato originariamente introdotto nel nostro ordinamento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una Convenzione O.I.L.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una direttiva europea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alcune sentenze della Corte di Giustizia europea </a:t>
            </a:r>
            <a:r>
              <a:rPr lang="it-IT" sz="2600" dirty="0"/>
              <a:t>di Lussemburgo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alcune sentenze della Corte Europea dei Diritti dell’Uomo </a:t>
            </a:r>
            <a:r>
              <a:rPr lang="it-IT" sz="2600" dirty="0"/>
              <a:t>di Strasburgo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una norma costituzionale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una norma legislativa ordinaria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un orientamento della nostra giurisprudenza del lavoro nazionale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32473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17525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Il </a:t>
            </a:r>
            <a:r>
              <a:rPr lang="it-IT" sz="3000" b="1" dirty="0"/>
              <a:t>divieto di discriminazione indiretta </a:t>
            </a:r>
            <a:r>
              <a:rPr lang="it-IT" sz="3000" dirty="0"/>
              <a:t>si applica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soltanto nella materia delle discriminazioni per motivi di genere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soltanto nella materia delle discriminazioni per motivi di razza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soltanto nella materia delle discriminazioni per motivi di genere e di razza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in tutti i casi di discriminazione diretta vietata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14489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17525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/>
              <a:t>Le </a:t>
            </a:r>
            <a:r>
              <a:rPr lang="it-IT" sz="3000" b="1" dirty="0"/>
              <a:t>azioni positive</a:t>
            </a:r>
            <a:r>
              <a:rPr lang="it-IT" sz="3000" dirty="0"/>
              <a:t> sono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delle iniziative volte a rimuovere gli ostacoli alle pari opportunità effettiva, previste dalla legge e sostenute anche economicamente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delle iniziative di sostegno del sindacato nel luogo di lavoro, previste dalla legge e sostenute anche economicamente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delle iniziative volte a rimuovere gli ostacoli alle pari opportunità effettiva, previste dalla contrattazione collettiva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delle iniziative di sostegno del sindacato nel luogo di lavoro, previste dalla contrattazione collettiva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12109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17525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/>
              <a:t>I </a:t>
            </a:r>
            <a:r>
              <a:rPr lang="it-IT" sz="3000" b="1" dirty="0"/>
              <a:t>criteri di differenziazione del trattamento dei lavoratori</a:t>
            </a:r>
            <a:r>
              <a:rPr lang="it-IT" sz="3000" dirty="0"/>
              <a:t> ammessi nell’ordinamento europeo e nel nostro ordinamento nazionale sono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soltanto quelli che attengono al contenuto attuale effettivo della prestazione lavorativa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soltanto quelli che attengono al contenuto attuale, passato o potenziale della prestazione lavorativa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soltanto quelli che attengono al contenuto attuale, passato o potenziale della prestazione lavorativa, o alle capacità soggettive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quelli che attengono al contenuto della prestazione, alle capacità soggettive, o a circostanze esterne, purché non specificamente vietati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sz="3000" dirty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251699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6981" y="917528"/>
            <a:ext cx="10817525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/>
              <a:t>Dei </a:t>
            </a:r>
            <a:r>
              <a:rPr lang="it-IT" sz="3000" b="1" dirty="0"/>
              <a:t>criteri di differenziazione del trattamento che prevedono la separazione della rappresentanza sindacale e della contrattazione collettiva</a:t>
            </a:r>
            <a:r>
              <a:rPr lang="it-IT" sz="3000" dirty="0"/>
              <a:t> per due categorie di lavoratori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stati in passato e sono anche oggi pacificamente imposti dalla legge, sia nel settore pubblico sia in quello privato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stati imposti in passato dalla legge, oggi possono essere stabiliti soltanto dalla libera contrattazione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stati previsti nel nostro ordinamento, sia nel settore pubblico sia in quello privato, ma oggi possono operare soltanto nel settore privato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stati previsti nel nostro ordinamento, ma oggi sono vietati sia nel settore pubblico sia in quello privato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nel nostro ordinamento sono sempre stati esclusi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46415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179834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Nel nostro ordinamento, oggi, dei </a:t>
            </a:r>
            <a:r>
              <a:rPr lang="it-IT" sz="3000" b="1" dirty="0"/>
              <a:t>criteri di differenziazione del trattamento che prevedono la separazione della rappresentanza sindacale e della contrattazione collettiva</a:t>
            </a:r>
            <a:r>
              <a:rPr lang="it-IT" sz="3000" dirty="0"/>
              <a:t> per due categorie di lavoratori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previsti sia dalla legge sia dalla contrattazione collettiva, nel settore pubblico come in quello privato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possono essere previsti dalla legge, ma solo nel settore pubblico; nel settore privato posso essere previsti dalla contrattazione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possono essere previsti soltanto dalla legge soltanto nel settore pubblico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possono essere previsti soltanto dalla contrattazione collettiva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66741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179834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La </a:t>
            </a:r>
            <a:r>
              <a:rPr lang="it-IT" sz="3000" b="1" dirty="0"/>
              <a:t>distinzione tra operai e impiegati</a:t>
            </a:r>
            <a:r>
              <a:rPr lang="it-IT" sz="30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sancita originariamente dalla legge, è stata recepita dalla contrattazione collettiva, che l’ha mantenuta fino a oggi in tutti i settori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si è sempre basata soltanto sulla contrattazione collettiva, che la ha mantenuta fino a oggi in tutti i settori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sancita originariamente dalla legge, è stata recepita dalla contrattazione collettiva; è stata poi progressivamente svuotata di contenuto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si è sempre basata soltanto sulla contrattazione collettiva, che la ha poi progressivamente svuotata di contenuto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58700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179834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La categoria dei </a:t>
            </a:r>
            <a:r>
              <a:rPr lang="it-IT" sz="3000" b="1" dirty="0"/>
              <a:t>quadri</a:t>
            </a:r>
            <a:r>
              <a:rPr lang="it-IT" sz="30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stata istituita con la legge sindacale del 1926, poi recepita nell’articolo 2095 del codice civile e dalla contrattazione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stata istituita nel 1941 con l’articolo 2095 del codice civile, poi recepita dalla contrattazione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stata inizialmente prevista in alcuni contratti collettivi, poi negli anni ’80 recepita nel codice civile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prevista dalla legge, ma ignorata dalla contrattazione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prevista soltanto dalla contrattazione collettiva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06217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179834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La categoria dei </a:t>
            </a:r>
            <a:r>
              <a:rPr lang="it-IT" sz="3000" b="1" dirty="0"/>
              <a:t>dirigenti</a:t>
            </a:r>
            <a:r>
              <a:rPr lang="it-IT" sz="30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stata istituita con la legge sindacale del 1926, poi recepita nell’articolo 2095 del codice civile e dalla contrattazione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stata istituita per la prima volta nel 1941 con l’articolo 2095 del codice civile, poi recepita dalla contrattazione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stata inizialmente prevista in alcuni contratti collettivi, poi negli anni ’80 recepita nel codice civile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prevista dalla legge, ma ignorata dalla contrattazione collettiva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prevista soltanto dalla contrattazione collettiva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34496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- 13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179834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dirty="0"/>
              <a:t>La categoria dei </a:t>
            </a:r>
            <a:r>
              <a:rPr lang="it-IT" sz="3000" b="1" dirty="0"/>
              <a:t>dirigenti</a:t>
            </a:r>
            <a:r>
              <a:rPr lang="it-IT" sz="3000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prevista dalla legge, che impone una sua rappresentanza sindacale e contrattazione collettiva separate, ma che non disciplina direttamente alcun aspetto dei rapporti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prevista dalla legge, che disciplina direttamente alcuni aspetti dei rapporti di lavoro, ma non impone rappresentanza e contrattazione separate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prevista dalla legge, impone rappresentanza e contrattazione separate e disciplina direttamente alcuni aspetti dei rapporti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prevista dalla legge, ma soltanto dalla contrattazione collettiva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50282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terza lezione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30584"/>
            <a:ext cx="10515600" cy="5518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</a:t>
            </a:r>
            <a:r>
              <a:rPr lang="it-IT" b="1" dirty="0"/>
              <a:t>approccio di </a:t>
            </a:r>
            <a:r>
              <a:rPr lang="it-IT" b="1" i="1" dirty="0" err="1"/>
              <a:t>Labour</a:t>
            </a:r>
            <a:r>
              <a:rPr lang="it-IT" b="1" i="1" dirty="0"/>
              <a:t> Law &amp; </a:t>
            </a:r>
            <a:r>
              <a:rPr lang="it-IT" b="1" i="1" dirty="0" err="1"/>
              <a:t>Economics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sz="10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porta a una critica radicale della ragion d’essere delle protezioni del lavoro, tendendo alla soppressione di ogni norma inderogabile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sempre indispensabile per verificare che l’effetto delle norme ordinarie sia coerente con le norme costituzionali o quelle europee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utile in molti casi per verificare che l’effetto delle norme ordinarie sia coerente con quanto prescritto da norme costituzionali o europee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il modo, tipico dei sistemi di </a:t>
            </a:r>
            <a:r>
              <a:rPr lang="it-IT" i="1" dirty="0"/>
              <a:t>common law</a:t>
            </a:r>
            <a:r>
              <a:rPr lang="it-IT" dirty="0"/>
              <a:t>, in cui i giuslavoristi anglosassoni costruiscono il diritto del lavoro sulla base del </a:t>
            </a:r>
            <a:r>
              <a:rPr lang="it-IT" i="1" dirty="0"/>
              <a:t>case law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i="1" dirty="0"/>
              <a:t> </a:t>
            </a:r>
            <a:r>
              <a:rPr lang="it-IT" dirty="0"/>
              <a:t>è un approccio al diritto del lavoro praticabile nei sistemi di </a:t>
            </a:r>
            <a:r>
              <a:rPr lang="it-IT" i="1" dirty="0"/>
              <a:t>common law</a:t>
            </a:r>
            <a:r>
              <a:rPr lang="it-IT" dirty="0"/>
              <a:t>, ma non nei sistemi europeo-continentali di </a:t>
            </a:r>
            <a:r>
              <a:rPr lang="it-IT" i="1" dirty="0" err="1"/>
              <a:t>civil</a:t>
            </a:r>
            <a:r>
              <a:rPr lang="it-IT" i="1" dirty="0"/>
              <a:t> law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028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quindicesima e sedicesima - 14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dirty="0"/>
              <a:t>La definizione della </a:t>
            </a:r>
            <a:r>
              <a:rPr lang="it-IT" sz="3000" b="1" dirty="0"/>
              <a:t>nozione di dirigente</a:t>
            </a:r>
            <a:r>
              <a:rPr lang="it-IT" sz="3000" dirty="0"/>
              <a:t>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dettata esplicitamente dalla legge in un modo molto preciso, che non lascia ampio spazio alla discrezionalità dell’interprete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dettata esplicitamente dalla legge; le definizioni dettate dalla </a:t>
            </a:r>
            <a:r>
              <a:rPr lang="it-IT" sz="3000" dirty="0" err="1"/>
              <a:t>contrattaz</a:t>
            </a:r>
            <a:r>
              <a:rPr lang="it-IT" sz="3000" dirty="0"/>
              <a:t>. collettiva, ricalcate su quella desumibile dalla giurisprudenza lasciano ampio spazio alla discrezionalità dell’interprete caso per caso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dettata esplicitamente né dalla legge, né dalla </a:t>
            </a:r>
            <a:r>
              <a:rPr lang="it-IT" sz="3000" dirty="0" err="1"/>
              <a:t>contrattaz</a:t>
            </a:r>
            <a:r>
              <a:rPr lang="it-IT" sz="3000" dirty="0"/>
              <a:t>. collettiva; quella desumibile dalla giurisprudenza lascia ampio spazio alla discrezionalità dell’interprete caso per caso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dettata dalla legge, bensì lasciata alla piena discrezionalità del giudice caso per caso</a:t>
            </a:r>
          </a:p>
          <a:p>
            <a:pPr marL="0" indent="0">
              <a:buNone/>
            </a:pPr>
            <a:r>
              <a:rPr lang="it-IT" sz="3000" dirty="0"/>
              <a:t>Aggiunga sinteticamente quello che sa in proposito 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84147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La materia dell’</a:t>
            </a:r>
            <a:r>
              <a:rPr lang="it-IT" sz="3000" b="1" dirty="0"/>
              <a:t>orario di lavoro</a:t>
            </a:r>
            <a:r>
              <a:rPr lang="it-IT" sz="3000" dirty="0"/>
              <a:t> oggi in Italia è disciplinata, oltre che dalla contrattazione collettiva,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soltanto dalla legge ordinaria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soltanto da una norma costituzionale e dalla legge ordinaria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una direttiva europea, da una norma costituzionale e dalla legge ordinaria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da alcune convenzioni OIL ratificate, da una direttiva europea, da una norma costituzionale e dalla legge ordinaria</a:t>
            </a:r>
          </a:p>
          <a:p>
            <a:pPr marL="0" indent="0">
              <a:buNone/>
            </a:pPr>
            <a:r>
              <a:rPr lang="it-IT" sz="3000" dirty="0"/>
              <a:t>Indichi i riferimenti normativi 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070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Secondo la legge vigente, l’orario di lavoro è soggetto a questo </a:t>
            </a:r>
            <a:r>
              <a:rPr lang="it-IT" sz="3200" b="1" dirty="0"/>
              <a:t>limite massimo assoluto</a:t>
            </a:r>
            <a:r>
              <a:rPr lang="it-IT" sz="3200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48 ore settimanali più 12 di lavoro straordinario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48 ore in ciascuna settimana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48 ore settimanali medie nell’arco di quattro mesi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48 ore settimanali medie nell’arco di 4 mesi estensibili dalla legge a 6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48 ore settimanali medie nell’arco di 4 mesi estensibili dalla legge a 6 e dalla contrattazione collettiva a 12</a:t>
            </a:r>
          </a:p>
          <a:p>
            <a:pPr marL="0" indent="0">
              <a:buNone/>
            </a:pPr>
            <a:r>
              <a:rPr lang="it-IT" sz="3200" dirty="0"/>
              <a:t>Questa disciplina interna come si rapporta a quella europea?</a:t>
            </a:r>
            <a:r>
              <a:rPr lang="it-IT" sz="3000" dirty="0"/>
              <a:t> </a:t>
            </a:r>
            <a:br>
              <a:rPr lang="it-IT" sz="3000" dirty="0"/>
            </a:br>
            <a:br>
              <a:rPr lang="it-IT" sz="3000" dirty="0"/>
            </a:br>
            <a:r>
              <a:rPr lang="it-IT" sz="3000" dirty="0"/>
              <a:t>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75028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43F19-E04C-4A61-AD9E-233DA5CC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- 4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6A6633-56D9-4D62-AA44-586B28536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092" y="2543495"/>
            <a:ext cx="5367484" cy="40647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orario giornaliero massimo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orario settimanale massimo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orario mensile massimo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orario settimanale normale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riposo giornaliero minimo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limiti al lavoro straordinario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</a:t>
            </a:r>
            <a:r>
              <a:rPr lang="it-IT" dirty="0" err="1"/>
              <a:t>maggioraz</a:t>
            </a:r>
            <a:r>
              <a:rPr lang="it-IT" dirty="0"/>
              <a:t>. per lav. straordinario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riposo settimanale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1960A7D-24D8-459C-A802-AA6E72B27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6612" y="1442959"/>
            <a:ext cx="10518776" cy="823912"/>
          </a:xfrm>
        </p:spPr>
        <p:txBody>
          <a:bodyPr>
            <a:noAutofit/>
          </a:bodyPr>
          <a:lstStyle/>
          <a:p>
            <a:r>
              <a:rPr lang="it-IT" sz="3000" b="0" dirty="0"/>
              <a:t>La </a:t>
            </a:r>
            <a:r>
              <a:rPr lang="it-IT" sz="3000" dirty="0"/>
              <a:t>direttiva europea che disciplina l’orario di lavoro</a:t>
            </a:r>
            <a:r>
              <a:rPr lang="it-IT" sz="3000" b="0" dirty="0"/>
              <a:t> contiene disposizioni in materia di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3C4C052-D3C1-4F20-9F43-072D9A625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27992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lavoro festivo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divieto di lavoro domenicale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pause nell’arco della prestazione giornaliera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servizio di mensa aziendale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lavoro notturno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visite mediche obbligatorie per lavoratori notturni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ferie annuali</a:t>
            </a:r>
          </a:p>
        </p:txBody>
      </p:sp>
    </p:spTree>
    <p:extLst>
      <p:ext uri="{BB962C8B-B14F-4D97-AF65-F5344CB8AC3E}">
        <p14:creationId xmlns:p14="http://schemas.microsoft.com/office/powerpoint/2010/main" val="40124286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000" dirty="0"/>
              <a:t>Secondo la direttiva europea si intende per </a:t>
            </a:r>
            <a:r>
              <a:rPr lang="it-IT" sz="3000" b="1" dirty="0"/>
              <a:t>«lavoratore notturno» </a:t>
            </a:r>
            <a:r>
              <a:rPr lang="it-IT" sz="3000" dirty="0"/>
              <a:t>chi svolge normalmente (o nella parte dell’anno stabilita dalla legge nazionale), durante il periodo definito come «notturno», almeno</a:t>
            </a:r>
            <a:endParaRPr lang="it-IT" sz="3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tre ore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tre ore di lavoro e tre ore di disponibilità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cinque ore di lavoro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cinque ore di lavoro e tre ore di disponibilità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sei ore di lavoro</a:t>
            </a:r>
          </a:p>
          <a:p>
            <a:pPr marL="0" indent="0">
              <a:buNone/>
            </a:pPr>
            <a:r>
              <a:rPr lang="it-IT" sz="3000" dirty="0"/>
              <a:t>Che cosa altro stabilisce la direttiva europea in questa materia? …………..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………………………………………………………………………………………………………….....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31809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000" dirty="0"/>
              <a:t>Secondo la direttiva europea la legislazione nazionale deve definire come </a:t>
            </a:r>
            <a:r>
              <a:rPr lang="it-IT" sz="3000" b="1" dirty="0"/>
              <a:t>«lavoro notturno»</a:t>
            </a:r>
            <a:r>
              <a:rPr lang="it-IT" sz="3000" dirty="0"/>
              <a:t> quello svolto in un periodo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di cinque ore che comprenda l’intervallo tra le 24 e le 3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di sei ore che comprenda l’intervallo tra le 24 e le 4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di sette ore che comprenda l’intervallo tra le 24 e le 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di otto ore che comprenda l’intervallo tra le 24 e le 6</a:t>
            </a:r>
          </a:p>
          <a:p>
            <a:pPr marL="0" indent="0">
              <a:buNone/>
            </a:pPr>
            <a:r>
              <a:rPr lang="it-IT" sz="3000" dirty="0"/>
              <a:t>Che cosa altro stabilisce la direttiva europea in materia di lavoro notturno? ………………………………………………………………………………..…………..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………………………………………………………………………………………………………….....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……………………………………………………………………………………………………………..</a:t>
            </a:r>
          </a:p>
        </p:txBody>
      </p:sp>
    </p:spTree>
    <p:extLst>
      <p:ext uri="{BB962C8B-B14F-4D97-AF65-F5344CB8AC3E}">
        <p14:creationId xmlns:p14="http://schemas.microsoft.com/office/powerpoint/2010/main" val="14792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000" dirty="0"/>
              <a:t>Nella legislazione italiana in materia di orario di lavoro è </a:t>
            </a:r>
            <a:r>
              <a:rPr lang="it-IT" sz="3000" b="1" dirty="0"/>
              <a:t>inderogabile da parte del contratto </a:t>
            </a:r>
            <a:r>
              <a:rPr lang="it-IT" sz="3000" dirty="0"/>
              <a:t>collettivo e di quello individuale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sola norma relativa al limite di orario massimo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sola norma relativa all’estensione minima delle ferie annuali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norma sul limite di orario massimo e quella sulle ferie annuali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norma sul limite di orario massimo e quella sulla maggiorazione minima per lavoro straordinario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la norma sull’estensione minima delle ferie annuali e quella sulla maggiorazione minima per lavoro straordinario</a:t>
            </a:r>
          </a:p>
          <a:p>
            <a:pPr marL="0" indent="0">
              <a:buNone/>
            </a:pPr>
            <a:r>
              <a:rPr lang="it-IT" sz="3000" dirty="0"/>
              <a:t>Con la nuova disciplina dell’orario gli spazi per l’autonomia collettiva aumentano o diminuiscono? Che cosa si può osservare in proposito?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50024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/>
              <a:t>La legge italiana definisce così la nozione di «orario di lavoro»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“qualsiasi periodo in cui il lavoratore sia al lavoro o comunque a disposizione del datore di lavoro”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“qualsiasi periodo in cui il lavoratore sia al lavoro, nell’esercizio della sua attività o delle sue funzioni”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“qualsiasi periodo in cui il lavoratore sia al lavoro, a disposizione del datore di lavoro e nell’esercizio della sua attività o delle sue funzioni”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“qualsiasi periodo in cui il lavoratore sia a disposizione del datore di lavoro, nell’esercizio della sua attività o delle sue funzioni”</a:t>
            </a:r>
          </a:p>
          <a:p>
            <a:pPr marL="0" indent="0">
              <a:buNone/>
            </a:pPr>
            <a:r>
              <a:rPr lang="it-IT" sz="3200" dirty="0"/>
              <a:t>Indichi il riferimento normativo preciso .…………………………………………………………………………………………………………..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29732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000" dirty="0"/>
              <a:t>Nella legge italiana, i </a:t>
            </a:r>
            <a:r>
              <a:rPr lang="it-IT" sz="3000" b="1" dirty="0"/>
              <a:t>lavori discontinui, o di semplice attesa o custodia</a:t>
            </a:r>
            <a:r>
              <a:rPr lang="it-IT" sz="3000" dirty="0"/>
              <a:t>, sono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assoggettati al solo limite di orario massimo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assoggettati ai soli limiti di orario normale e massimo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assoggettati al limite di orario massimo e alla disciplina del riposo giornaliero e settimanale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assoggettati al limite di orario normale e alla disciplina del riposo giornaliero e settimanale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assoggettati alla sola disciplina del riposo giornaliero e settimanale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esclusi sia dai limiti di orario normale e massimo, sia dalla disciplina dei riposi giornaliero e settimanale</a:t>
            </a:r>
          </a:p>
          <a:p>
            <a:pPr marL="0" indent="0">
              <a:buNone/>
            </a:pPr>
            <a:r>
              <a:rPr lang="it-IT" sz="3000" dirty="0"/>
              <a:t>Indichi il riferimento normativo     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57626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Secondo il diritto europeo il </a:t>
            </a:r>
            <a:r>
              <a:rPr lang="it-IT" sz="3000" b="1" dirty="0"/>
              <a:t>riposo settimanale</a:t>
            </a:r>
            <a:r>
              <a:rPr lang="it-IT" sz="3000" dirty="0"/>
              <a:t> deve essere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di 24 ore, comprese le 11 ore di riposo giornaliero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di 24 ore in aggiunta alle 11 ore di riposo giornaliero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di 24 ore, comprese le 11 ore di riposo giornaliero, e coincidente con il giorno della settimana normalmente destinato al riposo secondo gli usi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 di 24 ore in aggiunta alle 11 ore di riposo giornaliero, e coincidente con il giorno della settimana normalmente destinato al riposo secondo gli usi </a:t>
            </a:r>
          </a:p>
          <a:p>
            <a:pPr marL="0" indent="0">
              <a:buNone/>
            </a:pPr>
            <a:r>
              <a:rPr lang="it-IT" sz="3000" dirty="0"/>
              <a:t>Dica ciò che sa a questo proposito  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23922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quarta lezione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30583"/>
            <a:ext cx="10515600" cy="56776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</a:t>
            </a:r>
            <a:r>
              <a:rPr lang="it-IT" b="1" dirty="0"/>
              <a:t>articolo 4 Cost.</a:t>
            </a:r>
            <a:r>
              <a:rPr lang="it-IT" dirty="0"/>
              <a:t> in materia di </a:t>
            </a:r>
            <a:r>
              <a:rPr lang="it-IT" b="1" dirty="0"/>
              <a:t>diritto al lavoro</a:t>
            </a:r>
            <a:r>
              <a:rPr lang="it-IT" dirty="0"/>
              <a:t> è prevalentemente interpretato nel senso che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sancisce il principio per cui lo Stato è il datore di lavoro di ultima istanza, su cui ogni persona deve poter contare in caso di disoccupazione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sancisce il diritto del lavoratore licenziato senza giustificato motivo a essere reintegrato nel suo posto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sancisce la necessità di una sanzione efficace contro il licenziamento ingiustificato e un generico obbligo per lo Stato di perseguire la piena occupazione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sancisce soltanto un generico obbligo per lo Stato di perseguire la piena occupazione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non ha alcun rilievo nella materia dei licenziamenti e non obbliga lo Stato a perseguire la piena occupazione </a:t>
            </a:r>
          </a:p>
        </p:txBody>
      </p:sp>
    </p:spTree>
    <p:extLst>
      <p:ext uri="{BB962C8B-B14F-4D97-AF65-F5344CB8AC3E}">
        <p14:creationId xmlns:p14="http://schemas.microsoft.com/office/powerpoint/2010/main" val="3334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In materia di </a:t>
            </a:r>
            <a:r>
              <a:rPr lang="it-IT" sz="3000" b="1" dirty="0"/>
              <a:t>ferie annuali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sussiste una convenzione OIL che disciplini la materia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lo standard previsto da una convenzione OIL coincide con quello in vigore nel diritto europeo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lo standard previsto da una convenzione OIL è inferiore rispetto a quello in vigore nel diritto europeo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si applica soltanto lo standard previsto da una convenzione OIL, in assenza di uno standard stabilito da una norma europea</a:t>
            </a:r>
          </a:p>
          <a:p>
            <a:pPr marL="0" indent="0">
              <a:buNone/>
            </a:pPr>
            <a:r>
              <a:rPr lang="it-IT" sz="3000" dirty="0"/>
              <a:t>Indichi i/l riferimento/i normativo/i 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1486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000" dirty="0"/>
              <a:t>Il </a:t>
            </a:r>
            <a:r>
              <a:rPr lang="it-IT" sz="3000" b="1" dirty="0"/>
              <a:t>divieto di lavoro notturno per le donne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stabilito da una convenzione OIL e da una direttiva 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era stabilito da una convenzione OIL, ma incompatibile con il diritto europeo: è in corso un negoziato su questo punto tra UE e OIL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era stabilito da una convenzione OIL, ma incompatibile con il diritto europeo: per questo gli Stati membri della UE che avevano ratificato la convenzione sono stati obbligati a revocare la propria adesione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stabilito da una convenzione OIL, ma non dal diritto europeo; gli Stati membri della UE possono optare per l’una o l’altra disciplina</a:t>
            </a:r>
          </a:p>
          <a:p>
            <a:pPr marL="0" indent="0">
              <a:buNone/>
            </a:pPr>
            <a:r>
              <a:rPr lang="it-IT" sz="3000" dirty="0"/>
              <a:t>Scriva quello che sa in proposito 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………………………………………………………………………………………………………………….………………………………………………………………………………………………………...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76047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- 13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000" dirty="0"/>
              <a:t>In tema di </a:t>
            </a:r>
            <a:r>
              <a:rPr lang="it-IT" sz="3000" b="1" dirty="0"/>
              <a:t>lavoro a tempo parziale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in vigore alcuna disciplina europea, bensì soltanto una disciplina di fonte nazionale, che consente la disapplicazione, nel rapporto a part-time, degli standard salariali minimi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non è in vigore alcuna disciplina europea, bensì soltanto una disciplina di fonte nazionale, che </a:t>
            </a:r>
            <a:r>
              <a:rPr lang="it-IT" sz="3000" b="1" dirty="0"/>
              <a:t>non</a:t>
            </a:r>
            <a:r>
              <a:rPr lang="it-IT" sz="3000" dirty="0"/>
              <a:t> consente la disapplicazione degli standard salariali minimi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in vigore una disciplina europea, attuata da norme legislative nazionali che consentono la disapplicazione degli standard salariali minimi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è in vigore una disciplina europea, attuata da norme legislative nazionali che non consentono la disapplicazione degli standard salariali minimi</a:t>
            </a:r>
          </a:p>
          <a:p>
            <a:pPr marL="0" indent="0">
              <a:buNone/>
            </a:pPr>
            <a:r>
              <a:rPr lang="it-IT" sz="3000" dirty="0"/>
              <a:t>Scriva quello che sa in proposito …………………………………………………………………………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.…………………………………………………………………………….……………………………………………...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.……………………………………………………………………………………….…………………………………...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12329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- 14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000" dirty="0"/>
              <a:t>Le </a:t>
            </a:r>
            <a:r>
              <a:rPr lang="it-IT" sz="3000" b="1" dirty="0"/>
              <a:t>clausole di elasticità o flessibilità dell’orario</a:t>
            </a:r>
            <a:r>
              <a:rPr lang="it-IT" sz="3000" dirty="0"/>
              <a:t> nel part-time, nell’ordinamento italiano,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drasticamente vietate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ammesse solo se previste dal contratto collettivo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ammesse solo se previste dal contratto collettivo, oppure se stipulate davanti a una Commissione di Certificazione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000" dirty="0"/>
              <a:t> sono liberamente stipulabili tra datore e prestatore di lavoro</a:t>
            </a:r>
          </a:p>
          <a:p>
            <a:pPr marL="0" indent="0">
              <a:buNone/>
            </a:pPr>
            <a:r>
              <a:rPr lang="it-IT" sz="3000" dirty="0"/>
              <a:t>Scriva quel che sa in proposito ……………………………………………………………………</a:t>
            </a:r>
          </a:p>
          <a:p>
            <a:pPr marL="0" indent="0">
              <a:buNone/>
            </a:pPr>
            <a:r>
              <a:rPr lang="it-IT" sz="3000" dirty="0"/>
              <a:t>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it-IT" sz="3000" dirty="0"/>
              <a:t>.………………………………………………………………………………………………………………...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59169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diciassettesima e diciottesima </a:t>
            </a:r>
            <a:r>
              <a:rPr lang="it-IT" sz="3400">
                <a:solidFill>
                  <a:schemeClr val="accent1">
                    <a:lumMod val="75000"/>
                  </a:schemeClr>
                </a:solidFill>
              </a:rPr>
              <a:t>- 15</a:t>
            </a:r>
            <a:endParaRPr lang="it-IT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/>
              <a:t>Nell’ordinamento italiano oggi </a:t>
            </a:r>
            <a:r>
              <a:rPr lang="it-IT" sz="3200" b="1" dirty="0"/>
              <a:t>il </a:t>
            </a:r>
            <a:r>
              <a:rPr lang="it-IT" sz="3200" b="1" i="1" dirty="0"/>
              <a:t>job sharing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esplicitamente previsto e disciplinato da una norma legislativa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previsto da una norma legislativa in vigore, ma solo da una circolare ministeriale; è comunque praticabile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esplicitamente vietato da una norma legislativa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esplicitamente vietato dalla legge, ma è incompatibile con i principi dell’ordinamento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</a:t>
            </a:r>
          </a:p>
          <a:p>
            <a:pPr marL="0" indent="0">
              <a:buNone/>
            </a:pPr>
            <a:r>
              <a:rPr lang="it-IT" sz="3200" dirty="0"/>
              <a:t>….………………………………………………………………………………………………………..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.…………………………………………………………………………………………………………..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08676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diciannovesima e ventesima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Nell’ordinamento italiano il </a:t>
            </a:r>
            <a:r>
              <a:rPr lang="it-IT" sz="3200" b="1" dirty="0"/>
              <a:t>diritto alla riservatezza inteso in senso stretto</a:t>
            </a:r>
            <a:r>
              <a:rPr lang="it-IT" sz="3200" dirty="0"/>
              <a:t> come diritto di impedire intrusioni nella propria sfera privata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esplicitamente previsto dalla legge, ed è riconosciuto soltanto alle persone fisiche e non alle persone giuridiche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esplicitamente previsto dalla legge, ed è riconosciuto alle persone fisiche e alle persone giuridiche esattamente alla stessa maniera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esplicitamente previsto dalla legge; è riconosciuto alle persone fisiche e, sia pure in modo meno esteso, anche alle persone giuridiche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esplicitamente menzionato dalla legge; è riconosciuto da dottrina e </a:t>
            </a:r>
            <a:r>
              <a:rPr lang="it-IT" sz="3200" dirty="0" err="1"/>
              <a:t>giurispr</a:t>
            </a:r>
            <a:r>
              <a:rPr lang="it-IT" sz="3200" dirty="0"/>
              <a:t>. alle persone fisiche, ma non alle persone giuridiche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esplicitamente menzionato dalla legge; è riconosciuto da dottrina e </a:t>
            </a:r>
            <a:r>
              <a:rPr lang="it-IT" sz="3200" dirty="0" err="1"/>
              <a:t>giurispr</a:t>
            </a:r>
            <a:r>
              <a:rPr lang="it-IT" sz="3200" dirty="0"/>
              <a:t>. alle persone fisiche e giuridiche allo stesso modo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esplicitamente previsto dalla legge; è riconosciuto da dottrina e </a:t>
            </a:r>
            <a:r>
              <a:rPr lang="it-IT" sz="3200" dirty="0" err="1"/>
              <a:t>giurispr</a:t>
            </a:r>
            <a:r>
              <a:rPr lang="it-IT" sz="3200" dirty="0"/>
              <a:t>. alle persone fisiche e, sia pure in modo meno esteso, anche alle persone giuridiche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3200" dirty="0"/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89187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diciannovesima e ventesima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vigilanza sulla prestazione dei dipendenti</a:t>
            </a:r>
            <a:r>
              <a:rPr lang="it-IT" sz="3200" dirty="0"/>
              <a:t> in azienda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deve essere svolta da guardie giurate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deve essere svolta da personale apposito, di cui sia nota questa funzione, diverso dalle guardie cui è affidata la vigilanza esterna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se non è svolta da guardie giurate, deve essere svolta da personale di cui sia nota questa funzione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drasticamente vietata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vietata, a meno che essa non sia stata oggetto di un accordo con le rappresentanze sindacali aziendali</a:t>
            </a:r>
          </a:p>
          <a:p>
            <a:pPr marL="0" indent="0">
              <a:buNone/>
            </a:pPr>
            <a:r>
              <a:rPr lang="it-IT" sz="3200" dirty="0"/>
              <a:t>Indichi il riferimento normativo 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58127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diciannovesima e ventesima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/>
              <a:t>Il </a:t>
            </a:r>
            <a:r>
              <a:rPr lang="it-IT" sz="3200" b="1" dirty="0"/>
              <a:t>controllo a distanza</a:t>
            </a:r>
            <a:r>
              <a:rPr lang="it-IT" sz="3200" dirty="0"/>
              <a:t> sulla prestazione di lavoro mediante apposite apparecchiature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ed è sempre stato pacificamente ammesso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vietato, a meno che esso non sia stato oggetto di un accordo con le rappresentanze sindacali aziendali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vietato; apparecchiature specificamente destinate al controllo a distanza possono tuttavia essere installate per altre esigenze, previo accordo con le rappresentanze sindacali aziendali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vietato: non è ammessa alcuna istallazione che, sia pure indirettamente o preterintenzionalmente, lo consenta</a:t>
            </a:r>
          </a:p>
          <a:p>
            <a:pPr marL="0" indent="0">
              <a:buNone/>
            </a:pPr>
            <a:r>
              <a:rPr lang="it-IT" sz="3200" dirty="0"/>
              <a:t>Indichi il riferimento normativo ……………………………………………………..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03277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diciannovesima e ventesima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L’uso in azienda e fuori di strumenti di lavoro come il pc portatile collegato in rete, il cellulare aziendale, o il </a:t>
            </a:r>
            <a:r>
              <a:rPr lang="it-IT" sz="3200" dirty="0" err="1"/>
              <a:t>gps</a:t>
            </a:r>
            <a:r>
              <a:rPr lang="it-IT" sz="3200" dirty="0"/>
              <a:t>, che di fatto consentono un </a:t>
            </a:r>
            <a:r>
              <a:rPr lang="it-IT" sz="3200" b="1" dirty="0"/>
              <a:t>controllo a distanza</a:t>
            </a:r>
            <a:r>
              <a:rPr lang="it-IT" sz="3200" dirty="0"/>
              <a:t> sulla prestazione di lavoro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ed è sempre stato pacificamente ammesso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ammesso previo accordo con le </a:t>
            </a:r>
            <a:r>
              <a:rPr lang="it-IT" sz="3200" dirty="0" err="1"/>
              <a:t>rappr</a:t>
            </a:r>
            <a:r>
              <a:rPr lang="it-IT" sz="3200" dirty="0"/>
              <a:t>. sindacali aziendali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ammesso; se l’imprenditore ne trae informazioni sulle prestazioni di lavoro e/o ne fa uso deve informarne i lavoratori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è vietato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…………………………………………………..</a:t>
            </a:r>
            <a:br>
              <a:rPr lang="it-IT" sz="3200" dirty="0"/>
            </a:b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64053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diciannovesima e ventesima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giusta causa di rivelazione</a:t>
            </a:r>
            <a:r>
              <a:rPr lang="it-IT" sz="3200" dirty="0"/>
              <a:t> di una notizia riservata da parte di chi sia obbligato al segreto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prevista dalla legge; è frutto di una elaborazione dottrinale e giurisprudenziale, in riferimento al segreto professionale e aziendale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prevista dalla legge soltanto in riferimento al segreto </a:t>
            </a:r>
            <a:r>
              <a:rPr lang="it-IT" sz="3200" dirty="0" err="1"/>
              <a:t>profes-sionale</a:t>
            </a:r>
            <a:r>
              <a:rPr lang="it-IT" sz="3200" dirty="0"/>
              <a:t>; non si applica al segreto aziendale né a quello industriale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prevista dalla legge soltanto in riferimento al segreto </a:t>
            </a:r>
            <a:r>
              <a:rPr lang="it-IT" sz="3200" dirty="0" err="1"/>
              <a:t>profes-sionale</a:t>
            </a:r>
            <a:r>
              <a:rPr lang="it-IT" sz="3200" dirty="0"/>
              <a:t>; prevale però l’orientamento tendente a una sua applicazione più estesa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prevista esplicitamente dalla legge tanto per il segreto professionale, quanto per quello aziendale e industriale</a:t>
            </a:r>
          </a:p>
          <a:p>
            <a:pPr marL="0" indent="0">
              <a:buNone/>
            </a:pPr>
            <a:r>
              <a:rPr lang="it-IT" sz="3200" dirty="0"/>
              <a:t>Indichi i riferimenti normativi e scriva quello che sa in proposito …………………</a:t>
            </a:r>
          </a:p>
          <a:p>
            <a:pPr marL="0" indent="0">
              <a:buNone/>
            </a:pPr>
            <a:r>
              <a:rPr lang="it-IT" sz="3200" dirty="0"/>
              <a:t>.………………………………………………………………………………………………………………………….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45491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quarta lezione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930583"/>
            <a:ext cx="10718587" cy="56776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nozione di lavoro</a:t>
            </a:r>
            <a:r>
              <a:rPr lang="it-IT" sz="3200" dirty="0"/>
              <a:t> cui la Costituzione fa riferimento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univoca: il termine lavoro, in tutti gli articoli della Carta in cui compare, comprende sia il l. subordinato sia il l. autonomo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univoca: il termine lavoro, in tutti gli articoli della Carta in cui compare, comprende qualsiasi lav. oggetto di un contratto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univoca: il termine lavoro, in tutti gli articoli della Carta in cui compare, comprende solo il lavoro subordinato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univoca: in alcuni casi ha un significato estremamente ampio, in altri riguarda solo il lav. oggetto di un contratto, in altri ancora il solo lavoro subordinato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univoca: in alcuni casi riguarda solo il lav. subordinato, in altri solo il lav. autonomo</a:t>
            </a:r>
          </a:p>
        </p:txBody>
      </p:sp>
    </p:spTree>
    <p:extLst>
      <p:ext uri="{BB962C8B-B14F-4D97-AF65-F5344CB8AC3E}">
        <p14:creationId xmlns:p14="http://schemas.microsoft.com/office/powerpoint/2010/main" val="365772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diciannovesima e ventesima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L’obbligo di </a:t>
            </a:r>
            <a:r>
              <a:rPr lang="it-IT" sz="3200" b="1" dirty="0"/>
              <a:t>segreto aziendale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vincola tutti i dipendenti, su qualsiasi notizia comunque conosciuta in azienda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vincola tutti i dipendenti, ma soltanto su notizie che possano essere oggetto di sfruttamento parassitario da parte di imprese concorrenti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vincola i dipendenti su qualsiasi notizia riservata, conosciuta per ragione del loro ufficio specifico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vincola qualsiasi persona che abbia conosciuto una notizia aziendale riservata per ragione del proprio ufficio o professione</a:t>
            </a:r>
          </a:p>
          <a:p>
            <a:pPr marL="0" indent="0">
              <a:buNone/>
            </a:pPr>
            <a:r>
              <a:rPr lang="it-IT" sz="3200" dirty="0"/>
              <a:t>Indichi i riferimenti normativi e scriva quello che sa in proposito …………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86262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diciannovesima e ventesima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L’obbligo di </a:t>
            </a:r>
            <a:r>
              <a:rPr lang="it-IT" sz="3200" b="1" dirty="0"/>
              <a:t>segreto professionale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vincola tutti i dipendenti, su qualsiasi notizia comunque conosciuta in azienda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vincola tutti i dipendenti, ma soltanto su notizie che possano essere oggetto di sfruttamento parassitario da parte di imprese concorrenti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vincola tutti i dipendenti su qualsiasi notizia riservata, conosciuta per ragione del loro ufficio specifico o professione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vincola qualsiasi persona che abbia conosciuto una notizia aziendale riservata per ragione del proprio ufficio </a:t>
            </a:r>
            <a:r>
              <a:rPr lang="it-IT" sz="3200" dirty="0" err="1"/>
              <a:t>ufficio</a:t>
            </a:r>
            <a:r>
              <a:rPr lang="it-IT" sz="3200" dirty="0"/>
              <a:t> o professione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  <a:br>
              <a:rPr lang="it-IT" sz="3200" dirty="0"/>
            </a:b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53821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diciannovesima e ventesima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Un dipendente che abbia appreso per ragione del proprio ufficio specifico una </a:t>
            </a:r>
            <a:r>
              <a:rPr lang="it-IT" sz="3200" b="1" dirty="0"/>
              <a:t>notizia riservata circa una possibile malversazione</a:t>
            </a:r>
            <a:endParaRPr lang="it-IT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tenuto al segreto professionale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può darne notizia all’opinione pubblica in qualsiasi forma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può darne notizia in via riservata all’organo aziendale o giudiziario competente per prevenire o reprimere la malversazione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può darne notizia in via riservata all’organo aziendale o giudiziario competente per prevenire o reprimere la malversazione, ma solo dopo averne informato il proprio superiore diretto</a:t>
            </a:r>
          </a:p>
          <a:p>
            <a:pPr marL="0" indent="0">
              <a:buNone/>
            </a:pPr>
            <a:r>
              <a:rPr lang="it-IT" sz="3200" dirty="0"/>
              <a:t>Indichi il riferimento normativo e scriva quello che sa in proposito 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69577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ventunesima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La </a:t>
            </a:r>
            <a:r>
              <a:rPr lang="it-IT" sz="3200" b="1" dirty="0"/>
              <a:t>responsabilità contrattuale</a:t>
            </a:r>
            <a:r>
              <a:rPr lang="it-IT" sz="3200" dirty="0"/>
              <a:t> per danni e la </a:t>
            </a:r>
            <a:r>
              <a:rPr lang="it-IT" sz="3200" b="1" dirty="0"/>
              <a:t>responsabilità disciplinare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sono tra loro alternative: in alcuni casi si applica l’una, in altri l’altra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sono tra loro alternative: spetta al datore di lavoro scegliere, in ciascun caso di inadempimento, se far valere l’una o l’altra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si applica la prima quando dalla mancanza è derivato un danno quantificabile; altrimenti si applica la seconda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sono tra loro cumulabili: al lavoratore può essere chiesto di risarcire il danno anche quando per la stessa mancanza gli è stata inflitta una sanzione disciplinare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  <a:br>
              <a:rPr lang="it-IT" sz="3200" dirty="0"/>
            </a:b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21790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ventunesima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Il </a:t>
            </a:r>
            <a:r>
              <a:rPr lang="it-IT" sz="3200" b="1" dirty="0"/>
              <a:t>potere disciplinare </a:t>
            </a:r>
            <a:r>
              <a:rPr lang="it-IT" sz="3200" dirty="0"/>
              <a:t>del datore di lavoro nei confronti del prestatore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una peculiarità del rapporto di lavoro subordinato: in nessun altro rapporto una parte può irrogare all’altra una sanzione per </a:t>
            </a:r>
            <a:r>
              <a:rPr lang="it-IT" sz="3200" dirty="0" err="1"/>
              <a:t>inadempim</a:t>
            </a:r>
            <a:r>
              <a:rPr lang="it-IT" sz="32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la logica conseguenza della struttura gerarchica dell’impresa: per questo motivo esso è inconcepibile in un altro rapporto civilistico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un prodotto della contrattazione collettiva: per questo motivo esso è sconosciuto nei settori dove la contrattazione collettiva non opera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presenta una marcata analogia con il potere che nasce dalla «clausola penale» contenuta in numerosi contratti non di lavoro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  <a:br>
              <a:rPr lang="it-IT" sz="3200" dirty="0"/>
            </a:b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89664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ventunesima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/>
              <a:t>Il </a:t>
            </a:r>
            <a:r>
              <a:rPr lang="it-IT" sz="3200" b="1" dirty="0"/>
              <a:t>potere disciplinare</a:t>
            </a:r>
            <a:r>
              <a:rPr lang="it-IT" sz="3200" dirty="0"/>
              <a:t> del datore di lavoro è previsto e disciplinato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soltanto dal codice civile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dal codice civile e da una legge ordinaria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soltanto da una legge ordinaria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soltanto dalla contrattazione collettiva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  <a:br>
              <a:rPr lang="it-IT" sz="3200" dirty="0"/>
            </a:b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03651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ventunesima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200" dirty="0"/>
              <a:t>La legge che regola il </a:t>
            </a:r>
            <a:r>
              <a:rPr lang="it-IT" sz="3200" b="1" dirty="0"/>
              <a:t>potere disciplinare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prevede specificamente alcun tipo di sanzione: la tipologia delle sanzioni è definita soltanto dai contratti collettivi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prevede alcuni tipi di sanzione, senza però stabilirne dei limiti di entità minima o massima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prevede alcuni tipi di sanzione, stabilendone dei limiti di entità massima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prevede alcuni tipi di sanzione, stabilendone dei limiti di entità massima ed escludendo che altri tipi possano essere previsti dal contratto individuale o collettivo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  <a:br>
              <a:rPr lang="it-IT" sz="3200" dirty="0"/>
            </a:b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67616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ventunesima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/>
              <a:t>L’affissione del </a:t>
            </a:r>
            <a:r>
              <a:rPr lang="it-IT" sz="3200" b="1" dirty="0"/>
              <a:t>codice disciplinare aziendale </a:t>
            </a:r>
            <a:endParaRPr lang="it-IT" sz="32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obbligatoria in tutte le aziende, sotto pena di una sanzione amministrativa per l’imprenditore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la condizione perché possano essere applicate sanzioni disciplinari minori, non per la maggior parte dei casi di licenziamento disciplinare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la condizione perché possano essere applicate sanzioni disciplinari di qualsiasi genere, compreso il licenziamento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è prevista dalla legge, ma non indispensabile per la validità delle sanzioni disciplinari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  <a:br>
              <a:rPr lang="it-IT" sz="3200" dirty="0"/>
            </a:b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333718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ventunesima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447250" cy="60267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4000" dirty="0"/>
              <a:t>Il </a:t>
            </a:r>
            <a:r>
              <a:rPr lang="it-IT" sz="4000" b="1" dirty="0"/>
              <a:t>procedimento </a:t>
            </a:r>
            <a:r>
              <a:rPr lang="it-IT" sz="4000" dirty="0"/>
              <a:t>previsto dalla legge per l’irrogazione di una sanzione disciplinare consiste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000" dirty="0"/>
              <a:t> nella contestazione della mancanza, scritta od orale, nella discussione della stessa con l’incolpato e nell’adozione della sanzione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000" dirty="0"/>
              <a:t> nella contestazione scritta della mancanza, nell’audizione obbligatoria dell’incolpato e nell’adozione immediata della sanzione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000" dirty="0"/>
              <a:t> nella contestazione scritta della mancanza, nell’eventuale audizione dell’incolpato se egli lo richiede e nell’adozione della sanzione comunque non prima di cinque giorni dalla contestazione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000" dirty="0"/>
              <a:t> nella contestazione scritta od orale della mancanza, nell’eventuale audizione dell’incolpato se egli lo richiede e nell’adozione della sanzione comunque non prima di cinque giorni dalla contestazione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000" dirty="0"/>
              <a:t> nella contestazione scritta della mancanza, nell’eventuale audizione dell’incolpato se egli lo richiede e nell’adozione della sanzione entro cinque giorni dalla contestazione o dall’audizione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4000" dirty="0"/>
              <a:t>  nella contestazione scritta od orale della mancanza, nell’eventuale audizione dell’incolpato se egli lo richiede e nell’adozione della sanzione entro cinque giorni dalla contestazione o dall’audizione </a:t>
            </a:r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18089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ventunesima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/>
              <a:t>L’</a:t>
            </a:r>
            <a:r>
              <a:rPr lang="it-IT" sz="3200" b="1" dirty="0"/>
              <a:t>esecuzione</a:t>
            </a:r>
            <a:r>
              <a:rPr lang="it-IT" sz="3200" dirty="0"/>
              <a:t> del provvedimento disciplinare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può avvenire immediatamente dopo l’irrogazione della sanzione,  che può poi essere impugnata entro venti giorni solo in sede arbitrale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 può avvenire immediatamente dopo l’irrogazione della sanzione,  che può poi essere impugnata entro venti giorni, in sede arbitrale o in sede giudiziale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può avvenire prima di venti giorni dall’irrogazione, per consentire l’impugnazione in sede arbitrale, che sospende l’esecuzione stessa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può avvenire prima di venti giorni dall’irrogazione, per consentire l’impugnazione in sede arbitrale o giudiziale, che in ogni caso sospende l’esecuzione stessa</a:t>
            </a:r>
          </a:p>
          <a:p>
            <a:pPr>
              <a:buFont typeface="Wingdings" panose="05000000000000000000" pitchFamily="2" charset="2"/>
              <a:buChar char="q"/>
            </a:pPr>
            <a:endParaRPr lang="it-IT" sz="3200" dirty="0"/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74767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8060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quarta lezione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36376"/>
            <a:ext cx="10515600" cy="6121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</a:t>
            </a:r>
            <a:r>
              <a:rPr lang="it-IT" b="1" dirty="0"/>
              <a:t>articolo 36 Cost.</a:t>
            </a:r>
            <a:r>
              <a:rPr lang="it-IT" dirty="0"/>
              <a:t> in materia di </a:t>
            </a:r>
            <a:r>
              <a:rPr lang="it-IT" b="1" dirty="0"/>
              <a:t>giusta retribuzione </a:t>
            </a:r>
            <a:r>
              <a:rPr lang="it-IT" dirty="0"/>
              <a:t>è prevalentemente interpretato nel senso che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è norma programmatica, priva di contenuto precettivo vincolante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obbliga lo Stato a stabilire uno standard retributivo minimo con applicazione generale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obbliga ogni datore di lavoro a rispettare i minimi retributivi stabiliti dal contratto collettivo nazionale di settore stipulato dai sindacati maggiormente rappresentativi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obbliga ogni datore di lavoro a rispettare i minimi retributivi stabiliti dal contratto aziendale, se esistente, altrimenti dal collettivo nazionale di settore stipulato dai sindacati maggiormente rappresentativi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sancisce soltanto il diritto di ogni lavoratore al trattamento di integrazione salariale, nel caso di sospensione dell’attività aziendale</a:t>
            </a:r>
          </a:p>
        </p:txBody>
      </p:sp>
    </p:spTree>
    <p:extLst>
      <p:ext uri="{BB962C8B-B14F-4D97-AF65-F5344CB8AC3E}">
        <p14:creationId xmlns:p14="http://schemas.microsoft.com/office/powerpoint/2010/main" val="23409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Sulla lezione ventunesima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500" dirty="0"/>
              <a:t>L’</a:t>
            </a:r>
            <a:r>
              <a:rPr lang="it-IT" sz="3500" b="1" dirty="0"/>
              <a:t>impugnazione</a:t>
            </a:r>
            <a:r>
              <a:rPr lang="it-IT" sz="3500" dirty="0"/>
              <a:t> del provvedimento disciplinare</a:t>
            </a:r>
          </a:p>
          <a:p>
            <a:pPr marL="0" indent="0">
              <a:buNone/>
            </a:pPr>
            <a:endParaRPr lang="it-IT" sz="11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può avvenire soltanto in sede arbitrale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può avvenire soltanto in sede giudiziale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può avvenire sia in sede arbitrale, sia in sede giudiziale; la legge favorisce quella in sede arbitrale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può avvenire sia in sede arbitrale, sia in sede giudiziale; la legge favorisce quella in sede giudiziale</a:t>
            </a:r>
          </a:p>
          <a:p>
            <a:pPr marL="0" indent="0">
              <a:buNone/>
            </a:pPr>
            <a:r>
              <a:rPr lang="it-IT" sz="3500" dirty="0"/>
              <a:t>Scriva quanto sa in proposito …………………………………………………………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39282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dirty="0"/>
              <a:t>In materia di </a:t>
            </a:r>
            <a:r>
              <a:rPr lang="it-IT" sz="3200" b="1" dirty="0"/>
              <a:t>retribuzione del lavoro </a:t>
            </a:r>
            <a:r>
              <a:rPr lang="it-IT" sz="3200" dirty="0"/>
              <a:t>la Costituzione italiana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obbliga il legislatore a intervenire per assicurare il massimo possibile incremento dei livelli salariali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sancisce i principi della «proporzionalità» e della «sufficienza», prevedendo espressamente un intervento della legge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sancisce soltanto il principio della «sufficienza», prevedendo espressamente un intervento della legge in proposito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sancisce i principi della «proporzionalità» e della «sufficienza», lasciando però libero il legislatore circa il se e come intervenire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sancisce soltanto il principio della «sufficienza», lasciando però libero il legislatore circa il se e come intervenire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  <a:br>
              <a:rPr lang="it-IT" sz="3200" dirty="0"/>
            </a:b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451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/>
              <a:t>Secondo la giurisprudenza prevalente, ai fini della determinazione della </a:t>
            </a:r>
            <a:r>
              <a:rPr lang="it-IT" sz="3200" b="1" dirty="0"/>
              <a:t>giusta retribuzione ex art. 36 Cost.</a:t>
            </a:r>
            <a:r>
              <a:rPr lang="it-IT" sz="3200" dirty="0"/>
              <a:t>,</a:t>
            </a:r>
            <a:r>
              <a:rPr lang="it-IT" sz="3200" b="1" dirty="0"/>
              <a:t> </a:t>
            </a:r>
            <a:r>
              <a:rPr lang="it-IT" sz="3200" dirty="0"/>
              <a:t>si devono considerare</a:t>
            </a:r>
            <a:endParaRPr lang="it-IT" sz="32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tutte le voci retributive previste dal contratto collettivo nazionale di settore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solo i minimi tabellari e gli scatti di anzianità previsti dal contratto collettivo nazionale di settore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solo i minimi tabellari previsti dal contratto collettivo nazionale di settore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i minimi tabellari previsti dal contratto collettivo nazionale di settore più l’eventuale superminimo previsto dal contratto collettivo aziendale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89527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500" dirty="0"/>
              <a:t>In Italia oggi l’</a:t>
            </a:r>
            <a:r>
              <a:rPr lang="it-IT" sz="3500" b="1" dirty="0"/>
              <a:t>indicizzazione di tutte le retribuzioni</a:t>
            </a:r>
            <a:r>
              <a:rPr lang="it-IT" sz="3500" dirty="0"/>
              <a:t> al costo della vita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è prevista inderogabilmente dalla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non è prevista dalla legge; un accordo interconfederale affida il recupero del potere di acquisto delle retribuzioni principalmente ai contratti collettivi di settore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non è prevista dalla legge; la prevedono i contratti collettivi nazionali per ciascun settore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non è prevista né dalla legge né da accordi interconfederali o contratti collettivi di settore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71166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358956" cy="5862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500" dirty="0"/>
              <a:t>Gli </a:t>
            </a:r>
            <a:r>
              <a:rPr lang="it-IT" sz="3500" b="1" dirty="0"/>
              <a:t>scatti di anzianità</a:t>
            </a:r>
            <a:endParaRPr lang="it-IT" sz="35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sono previsti da una norma inderogabile di legge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non sono previsti dalla legge, ma solo da accordi interconfederali per il settore dell’industria e quello del terziario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non sono previsti dalla legge; li prevedono per lo più i contratti collettivi nazionali di settore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non sono previsti dalla legge; li prevedono alcuni contratti collettivi aziendali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non sono più previsti né dalla legge, né da accordi interconfederali, né da contratti collettivi di settore o </a:t>
            </a:r>
            <a:r>
              <a:rPr lang="it-IT" sz="3500" dirty="0" err="1"/>
              <a:t>aziend</a:t>
            </a:r>
            <a:r>
              <a:rPr lang="it-IT" sz="3500" dirty="0"/>
              <a:t>.</a:t>
            </a:r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291102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/>
              <a:t>In Italia oggi uno </a:t>
            </a:r>
            <a:r>
              <a:rPr lang="it-IT" sz="3200" b="1" dirty="0"/>
              <a:t>standard retributivo minimo orario</a:t>
            </a:r>
            <a:r>
              <a:rPr lang="it-IT" sz="3200" dirty="0"/>
              <a:t> fissato autoritativamente per legge o per via amministrativa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esiste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esiste soltanto per un novero molto ristretto di lavoratori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esiste, ma si applica soltanto nei settori non coperti da un contratto collettivo nazionale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esiste e si applica a qualsiasi rapporto di lavoro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49690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/>
              <a:t>Uno </a:t>
            </a:r>
            <a:r>
              <a:rPr lang="it-IT" sz="3200" b="1" dirty="0"/>
              <a:t>standard retributivo minimo orario</a:t>
            </a:r>
            <a:r>
              <a:rPr lang="it-IT" sz="3200" dirty="0"/>
              <a:t> fissato autoritativamente per legge o per via amministrativa</a:t>
            </a:r>
          </a:p>
          <a:p>
            <a:pPr marL="0" indent="0">
              <a:buNone/>
            </a:pPr>
            <a:endParaRPr lang="it-IT" sz="300" dirty="0"/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esiste in tutti i Paesi dell’OECD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esiste nella maggior parte dei Paesi dell’OECD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esiste in una minoranza di Paesi dell’OECD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200" dirty="0"/>
              <a:t> non è applicato in alcuno dei Paesi dell’OECD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……………………………………………………………………………………………………….</a:t>
            </a:r>
            <a:endParaRPr lang="it-IT" sz="3000" dirty="0"/>
          </a:p>
          <a:p>
            <a:pPr marL="0" indent="0">
              <a:buNone/>
            </a:pPr>
            <a:endParaRPr lang="it-IT" sz="3500" dirty="0"/>
          </a:p>
        </p:txBody>
      </p:sp>
    </p:spTree>
    <p:extLst>
      <p:ext uri="{BB962C8B-B14F-4D97-AF65-F5344CB8AC3E}">
        <p14:creationId xmlns:p14="http://schemas.microsoft.com/office/powerpoint/2010/main" val="422867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500" dirty="0"/>
              <a:t>Nei rapporti di lavoro a </a:t>
            </a:r>
            <a:r>
              <a:rPr lang="it-IT" sz="3500" b="1" dirty="0"/>
              <a:t>tempo parziale</a:t>
            </a:r>
            <a:r>
              <a:rPr lang="it-IT" sz="3500" dirty="0"/>
              <a:t> il principio della </a:t>
            </a:r>
            <a:r>
              <a:rPr lang="it-IT" sz="3500" b="1" dirty="0"/>
              <a:t>«retribuzione sufficiente» ex art. 36 Cost.</a:t>
            </a:r>
            <a:r>
              <a:rPr lang="it-IT" sz="3500" dirty="0"/>
              <a:t> va interpretato nel senso che si adotta come parametro di riferimento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la stessa retribuzione mensile globale di fatto prevista dal CCNL del settore e dall’eventuale contratto aziendale per il tempo pieno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la stessa retribuzione mensile minima tabellare prevista dal CCNL del settore per il tempo pieno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la retribuzione oraria minima tabellare prevista dal CCNL del settore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la retribuzione globale oraria di fatto prevista dal CCNL del settore e dall’eventuale contratto aziendale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…….…………………………………………………………………….…………………………………………….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…….……………………………………………………………………………….………………………………….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71264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500" dirty="0"/>
              <a:t>Riguardo alla </a:t>
            </a:r>
            <a:r>
              <a:rPr lang="it-IT" sz="3500" b="1" dirty="0"/>
              <a:t>struttura della retribuzione</a:t>
            </a:r>
            <a:r>
              <a:rPr lang="it-IT" sz="3500" dirty="0"/>
              <a:t> del lavoro dipendente, oggi, l’ordinamento italiano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è del tutto indifferente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tende a favorire la massima possibile estensione della parte fissa della retribuzione, cioè quella non collegata all’andamento aziendale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tende a favorire la massima possibile estensione della parte della retribuzione collegata alla produttività o alla redditività aziendale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tende a favorire, entro un certo limite, l’ampliamento della parte della retribuzione collegata alla produttività o alla redditività aziendale</a:t>
            </a:r>
          </a:p>
          <a:p>
            <a:pPr marL="0" indent="0">
              <a:buNone/>
            </a:pPr>
            <a:r>
              <a:rPr lang="it-IT" sz="3200" dirty="0"/>
              <a:t> Scriva quello che sa in proposito 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…….…………………………………………………………………….…………………………………………….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…….……………………………………………………………………………….………………………………….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54321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4722"/>
            <a:ext cx="10515600" cy="37125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400" dirty="0">
                <a:solidFill>
                  <a:schemeClr val="accent1">
                    <a:lumMod val="75000"/>
                  </a:schemeClr>
                </a:solidFill>
              </a:rPr>
              <a:t>Sulle lezioni ventiduesima e ventitreesima - 9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4456" y="917528"/>
            <a:ext cx="11283348" cy="58628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sz="3500" dirty="0"/>
              <a:t>Oggi, il </a:t>
            </a:r>
            <a:r>
              <a:rPr lang="it-IT" sz="3500" b="1" dirty="0"/>
              <a:t>pagamento della retribuzione</a:t>
            </a:r>
            <a:r>
              <a:rPr lang="it-IT" sz="3500" dirty="0"/>
              <a:t> da parte dell’impresa ai dipendenti deve essere effettuato di regola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in moneta corrente, salvo che il lavoratore accetti l’assegno o il bonifico bancario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mediante assegno circolare, salvo che il lavoratore accetti il bonifico bancario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mediante bonifico bancario, salvo che il lavoratore accetti l’assegno circolare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3500" dirty="0"/>
              <a:t> mediante bonifico bancario o assegno circolare</a:t>
            </a:r>
          </a:p>
          <a:p>
            <a:pPr marL="0" indent="0">
              <a:buNone/>
            </a:pPr>
            <a:r>
              <a:rPr lang="it-IT" sz="3200" dirty="0"/>
              <a:t>Scriva quello che sa in proposito …………….……………………………………………………….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…….…………………………………………………………………….…………………………………………….</a:t>
            </a:r>
          </a:p>
          <a:p>
            <a:pPr marL="0" indent="0">
              <a:buNone/>
            </a:pPr>
            <a:r>
              <a:rPr lang="it-IT" sz="3200" dirty="0"/>
              <a:t>…….……………………………………………………………………………….………………………………….</a:t>
            </a:r>
          </a:p>
          <a:p>
            <a:pPr marL="0" indent="0">
              <a:buNone/>
            </a:pPr>
            <a:r>
              <a:rPr lang="it-IT" sz="3500" dirty="0"/>
              <a:t>…………………………………………………………………………………………………………….</a:t>
            </a:r>
          </a:p>
          <a:p>
            <a:pPr marL="0" indent="0">
              <a:buNone/>
            </a:pPr>
            <a:endParaRPr lang="it-IT" sz="3000" dirty="0"/>
          </a:p>
          <a:p>
            <a:pPr marL="0" indent="0">
              <a:buNone/>
            </a:pP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59659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19571</Words>
  <Application>Microsoft Office PowerPoint</Application>
  <PresentationFormat>Widescreen</PresentationFormat>
  <Paragraphs>2082</Paragraphs>
  <Slides>189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189</vt:i4>
      </vt:variant>
    </vt:vector>
  </HeadingPairs>
  <TitlesOfParts>
    <vt:vector size="195" baseType="lpstr">
      <vt:lpstr>Arial</vt:lpstr>
      <vt:lpstr>Calibri</vt:lpstr>
      <vt:lpstr>Calibri Light</vt:lpstr>
      <vt:lpstr>Times New Roman</vt:lpstr>
      <vt:lpstr>Wingdings</vt:lpstr>
      <vt:lpstr>Tema di Office</vt:lpstr>
      <vt:lpstr>Esercitazioni per il  test di fine corso </vt:lpstr>
      <vt:lpstr>Criterio di valutazione e punteggio</vt:lpstr>
      <vt:lpstr>Istruzioni per la prova</vt:lpstr>
      <vt:lpstr>Sulle prime due lezioni - 1</vt:lpstr>
      <vt:lpstr>Sulle prime due lezioni - 2</vt:lpstr>
      <vt:lpstr>Sulla terza lezione - 1</vt:lpstr>
      <vt:lpstr>Sulla quarta lezione - 1</vt:lpstr>
      <vt:lpstr>Sulla quarta lezione - 2</vt:lpstr>
      <vt:lpstr>Sulla quarta lezione - 3</vt:lpstr>
      <vt:lpstr>Sulla quinta lezione - 1</vt:lpstr>
      <vt:lpstr>Sulla quinta lezione - 2</vt:lpstr>
      <vt:lpstr>Sulla quinta lezione - 3</vt:lpstr>
      <vt:lpstr>Sulla sesta lezione - 1</vt:lpstr>
      <vt:lpstr>Sulla sesta lezione - 2</vt:lpstr>
      <vt:lpstr>Sulla sesta lezione - 3</vt:lpstr>
      <vt:lpstr>Sulle lezioni settima, ottava e nona - 1</vt:lpstr>
      <vt:lpstr>Sulle lezioni settima, ottava e nona - 2</vt:lpstr>
      <vt:lpstr>Sulle lezioni settima, ottava e nona - 3</vt:lpstr>
      <vt:lpstr>Sulle lezioni settima, ottava e nona - 4</vt:lpstr>
      <vt:lpstr>Sulle lezioni settima, ottava e nona - 5</vt:lpstr>
      <vt:lpstr>Sulle lezioni settima, ottava e nona - 6</vt:lpstr>
      <vt:lpstr>Sulle lezioni settima, ottava e nona - 7</vt:lpstr>
      <vt:lpstr>Sulle lezioni settima, ottava e nona - 8</vt:lpstr>
      <vt:lpstr>Sulle lezioni settima, ottava e nona - 9</vt:lpstr>
      <vt:lpstr>Sulle lezioni settima, ottava e nona - 10</vt:lpstr>
      <vt:lpstr>Sulle lezioni settima, ottava e nona - 11</vt:lpstr>
      <vt:lpstr>Sulle lezioni settima, ottava e nona - 12</vt:lpstr>
      <vt:lpstr>Sulle lezioni decima e undicesima - 1</vt:lpstr>
      <vt:lpstr>Sulle lezioni decima e undicesima - 2</vt:lpstr>
      <vt:lpstr>Sulle lezioni decima e undicesima - 3</vt:lpstr>
      <vt:lpstr>Sulle lezioni decima e undicesima - 4</vt:lpstr>
      <vt:lpstr>Sulle lezioni decima e undicesima - 5</vt:lpstr>
      <vt:lpstr>Sulle lezioni decima e undicesima - 6</vt:lpstr>
      <vt:lpstr>Sulle lezioni decima e undicesima - 7</vt:lpstr>
      <vt:lpstr>Sulla lezione dodicesima - 1</vt:lpstr>
      <vt:lpstr>Sulla lezione dodicesima - 2</vt:lpstr>
      <vt:lpstr>Sulla lezione dodicesima - 3</vt:lpstr>
      <vt:lpstr>Sulla lezione dodicesima - 4</vt:lpstr>
      <vt:lpstr>Sulla lezione dodicesima - 5</vt:lpstr>
      <vt:lpstr>Sulle lezioni tredicesima e quattordicesima - 1</vt:lpstr>
      <vt:lpstr>Sulle lezioni tredicesima e quattordicesima - 2</vt:lpstr>
      <vt:lpstr>Sulle lezioni tredicesima e quattordicesima - 3</vt:lpstr>
      <vt:lpstr>Sulle lezioni tredicesima e quattordicesima - 4</vt:lpstr>
      <vt:lpstr>Sulle lezioni tredicesima e quattordicesima - 5</vt:lpstr>
      <vt:lpstr>Sulle lezioni tredicesima e quattordicesima - 6</vt:lpstr>
      <vt:lpstr>Sulle lezioni tredicesima e quattordicesima - 7</vt:lpstr>
      <vt:lpstr>Sulle lezioni quindicesima e sedicesima - 1</vt:lpstr>
      <vt:lpstr>Sulle lezioni quindicesima e sedicesima - 2</vt:lpstr>
      <vt:lpstr>Sulle lezioni quindicesima e sedicesima - 3</vt:lpstr>
      <vt:lpstr>Sulle lezioni quindicesima e sedicesima - 4</vt:lpstr>
      <vt:lpstr>Sulle lezioni quindicesima e sedicesima - 5</vt:lpstr>
      <vt:lpstr>Sulle lezioni quindicesima e sedicesima - 6</vt:lpstr>
      <vt:lpstr>Sulle lezioni quindicesima e sedicesima - 7</vt:lpstr>
      <vt:lpstr>Sulle lezioni quindicesima e sedicesima - 8</vt:lpstr>
      <vt:lpstr>Sulle lezioni quindicesima e sedicesima - 9</vt:lpstr>
      <vt:lpstr>Sulle lezioni quindicesima e sedicesima - 10</vt:lpstr>
      <vt:lpstr>Sulle lezioni quindicesima e sedicesima - 11</vt:lpstr>
      <vt:lpstr>Sulle lezioni quindicesima e sedicesima - 12</vt:lpstr>
      <vt:lpstr>Sulle lezioni quindicesima e sedicesima - 13</vt:lpstr>
      <vt:lpstr>Sulle lezioni quindicesima e sedicesima - 14</vt:lpstr>
      <vt:lpstr>Sulle lezioni diciassettesima e diciottesima - 1</vt:lpstr>
      <vt:lpstr>Sulle lezioni diciassettesima e diciottesima - 2</vt:lpstr>
      <vt:lpstr>Sulle lezioni diciassettesima e diciottesima - 4</vt:lpstr>
      <vt:lpstr>Sulle lezioni diciassettesima e diciottesima - 5</vt:lpstr>
      <vt:lpstr>Sulle lezioni diciassettesima e diciottesima - 6</vt:lpstr>
      <vt:lpstr>Sulle lezioni diciassettesima e diciottesima - 7</vt:lpstr>
      <vt:lpstr>Sulle lezioni diciassettesima e diciottesima - 8</vt:lpstr>
      <vt:lpstr>Sulle lezioni diciassettesima e diciottesima - 9</vt:lpstr>
      <vt:lpstr>Sulle lezioni diciassettesima e diciottesima - 10</vt:lpstr>
      <vt:lpstr>Sulle lezioni diciassettesima e diciottesima - 11</vt:lpstr>
      <vt:lpstr>Sulle lezioni diciassettesima e diciottesima - 12</vt:lpstr>
      <vt:lpstr>Sulle lezioni diciassettesima e diciottesima - 13</vt:lpstr>
      <vt:lpstr>Sulle lezioni diciassettesima e diciottesima - 14</vt:lpstr>
      <vt:lpstr>Sulle lezioni diciassettesima e diciottesima - 15</vt:lpstr>
      <vt:lpstr>Sulle lezioni diciannovesima e ventesima - 1</vt:lpstr>
      <vt:lpstr>Sulle lezioni diciannovesima e ventesima - 2</vt:lpstr>
      <vt:lpstr>Sulle lezioni diciannovesima e ventesima - 3</vt:lpstr>
      <vt:lpstr>Sulle lezioni diciannovesima e ventesima - 4</vt:lpstr>
      <vt:lpstr>Sulle lezioni diciannovesima e ventesima - 5</vt:lpstr>
      <vt:lpstr>Sulle lezioni diciannovesima e ventesima - 6</vt:lpstr>
      <vt:lpstr>Sulle lezioni diciannovesima e ventesima - 6</vt:lpstr>
      <vt:lpstr>Sulle lezioni diciannovesima e ventesima - 7</vt:lpstr>
      <vt:lpstr>Sulla lezione ventunesima - 1</vt:lpstr>
      <vt:lpstr>Sulla lezione ventunesima - 2</vt:lpstr>
      <vt:lpstr>Sulla lezione ventunesima - 3</vt:lpstr>
      <vt:lpstr>Sulla lezione ventunesima - 4</vt:lpstr>
      <vt:lpstr>Sulla lezione ventunesima - 5</vt:lpstr>
      <vt:lpstr>Sulla lezione ventunesima - 6</vt:lpstr>
      <vt:lpstr>Sulla lezione ventunesima - 7</vt:lpstr>
      <vt:lpstr>Sulla lezione ventunesima - 8</vt:lpstr>
      <vt:lpstr>Sulle lezioni ventiduesima e ventitreesima - 1</vt:lpstr>
      <vt:lpstr>Sulle lezioni ventiduesima e ventitreesima - 2</vt:lpstr>
      <vt:lpstr>Sulle lezioni ventiduesima e ventitreesima - 3</vt:lpstr>
      <vt:lpstr>Sulle lezioni ventiduesima e ventitreesima - 4</vt:lpstr>
      <vt:lpstr>Sulle lezioni ventiduesima e ventitreesima - 5</vt:lpstr>
      <vt:lpstr>Sulle lezioni ventiduesima e ventitreesima - 6</vt:lpstr>
      <vt:lpstr>Sulle lezioni ventiduesima e ventitreesima - 7</vt:lpstr>
      <vt:lpstr>Sulle lezioni ventiduesima e ventitreesima - 8</vt:lpstr>
      <vt:lpstr>Sulle lezioni ventiduesima e ventitreesima - 9</vt:lpstr>
      <vt:lpstr>Sulle lezioni ventiduesima e ventitreesima - 10</vt:lpstr>
      <vt:lpstr>Sulle lezioni ventiduesima e ventitreesima - 11</vt:lpstr>
      <vt:lpstr>Sulle lezioni ventiduesima e ventitreesima - 12</vt:lpstr>
      <vt:lpstr>Sulle lezioni ventiduesima e ventitreesima - 13</vt:lpstr>
      <vt:lpstr>Sulle lezioni ventiquattresima e venticinquesima - 1</vt:lpstr>
      <vt:lpstr>Sulle lezioni ventiquattresima e venticinquesima - 2</vt:lpstr>
      <vt:lpstr>Sulle lezioni ventiquattresima e venticinquesima - 3</vt:lpstr>
      <vt:lpstr>Sulle lezioni ventiquattresima e venticinquesima - 4</vt:lpstr>
      <vt:lpstr>Sulle lezioni ventiquattresima e venticinquesima - 5</vt:lpstr>
      <vt:lpstr>Sulle lezioni ventiquattresima e venticinquesima - 6</vt:lpstr>
      <vt:lpstr>Sulle lezioni ventiquattresima e venticinquesima - 7</vt:lpstr>
      <vt:lpstr>Sulle lezioni ventiquattresima e venticinquesima - 8</vt:lpstr>
      <vt:lpstr>Sulle lezioni ventiseiesima e ventisettesima - 1</vt:lpstr>
      <vt:lpstr>Sulle lezioni ventiseiesima e ventisettesima - 2</vt:lpstr>
      <vt:lpstr>Sulle lezioni ventiseiesima e ventisettesima - 3</vt:lpstr>
      <vt:lpstr>Sulle lezioni ventiseiesima e ventisettesima - 4</vt:lpstr>
      <vt:lpstr>Sulle lezioni ventiseiesima e ventisettesima - 5</vt:lpstr>
      <vt:lpstr>Sulle lezioni ventiseiesima e ventisettesima - 6</vt:lpstr>
      <vt:lpstr>Sulle lezioni ventiseiesima e ventisettesima - 7</vt:lpstr>
      <vt:lpstr>Sulle lezioni ventiseiesima e ventisettesima - 8</vt:lpstr>
      <vt:lpstr>Sulle lezioni ventiseiesima e ventisettesima - 9</vt:lpstr>
      <vt:lpstr>Sulle lezioni ventiseiesima e ventisettesima - 10</vt:lpstr>
      <vt:lpstr>Sulle lezioni ventiseiesima e ventisettesima - 11</vt:lpstr>
      <vt:lpstr>Sulle lezioni ventiseiesima e ventisettesima - 12</vt:lpstr>
      <vt:lpstr>Sulle lezioni ventiseiesima e ventisettesima - 13</vt:lpstr>
      <vt:lpstr>Sulle lezioni ventiseiesima e ventisettesima - 14</vt:lpstr>
      <vt:lpstr>Sulle lezioni ventiseiesima e ventisettesima - 15</vt:lpstr>
      <vt:lpstr>Sulle lezioni ventiseiesima e ventisettesima - 16</vt:lpstr>
      <vt:lpstr>Sulle lezioni ventiseiesima e ventisettesima - 17</vt:lpstr>
      <vt:lpstr>Sulla lezione ventottesima - 1</vt:lpstr>
      <vt:lpstr>Sulla lezione ventottesima - 2</vt:lpstr>
      <vt:lpstr>Sulla lezione ventottesima - 3</vt:lpstr>
      <vt:lpstr>Sulla lezione ventottesima - 4</vt:lpstr>
      <vt:lpstr>Sulla lezione ventottesima - 5</vt:lpstr>
      <vt:lpstr>Sulla lezione ventottesima - 6</vt:lpstr>
      <vt:lpstr>Sulla lezione ventottesima - 7</vt:lpstr>
      <vt:lpstr>Sulla lezione ventottesima - 8</vt:lpstr>
      <vt:lpstr>Sulla lezione ventottesima - 9</vt:lpstr>
      <vt:lpstr>Sulle lezioni 29ma-32ma - 1</vt:lpstr>
      <vt:lpstr>Sulle lezioni 29ma-32ma - 2</vt:lpstr>
      <vt:lpstr>Sulle lezioni 29ma-32ma - 3</vt:lpstr>
      <vt:lpstr>Sulle lezioni 29ma-32ma - 4</vt:lpstr>
      <vt:lpstr>Sulle lezioni 29ma-32ma - 5</vt:lpstr>
      <vt:lpstr>Sulle lezioni 29ma-32ma - 6</vt:lpstr>
      <vt:lpstr>Sulle lezioni 29ma-32ma - 7</vt:lpstr>
      <vt:lpstr>Sulle lezioni 29ma-32ma - 8</vt:lpstr>
      <vt:lpstr>Sulle lezioni 29ma-32ma - 9</vt:lpstr>
      <vt:lpstr>Sulle lezioni 29ma-32ma - 10</vt:lpstr>
      <vt:lpstr>Sulle lezioni 29ma-32ma - 11</vt:lpstr>
      <vt:lpstr>Sulle lezioni 29ma-32ma - 12</vt:lpstr>
      <vt:lpstr>Sulle lezioni 29ma-32ma - 13</vt:lpstr>
      <vt:lpstr>Sulle lezioni 29ma-32ma - 14</vt:lpstr>
      <vt:lpstr>Sulle lezioni 29ma-32ma - 15</vt:lpstr>
      <vt:lpstr>Sulle lezioni 29ma-32ma - 16</vt:lpstr>
      <vt:lpstr>Sulle lezioni 29ma-32ma - 17</vt:lpstr>
      <vt:lpstr>Sulle lezioni 29ma-32ma - 18</vt:lpstr>
      <vt:lpstr>Sulle lezioni 29ma-32ma - 19</vt:lpstr>
      <vt:lpstr>Sulle lezioni 29ma-32ma - 20</vt:lpstr>
      <vt:lpstr>Sulle lezioni 29ma-32ma - 21</vt:lpstr>
      <vt:lpstr>Sulle lezioni 29ma-32ma - 22</vt:lpstr>
      <vt:lpstr>Sulle lezioni 29ma-32ma - 23</vt:lpstr>
      <vt:lpstr>Sulle lezioni 29ma-32ma - 23</vt:lpstr>
      <vt:lpstr>Sulle lezioni 29ma-32ma - 24</vt:lpstr>
      <vt:lpstr>Sulle lezioni 29ma-32ma - 25</vt:lpstr>
      <vt:lpstr>Sulle lezioni 29ma-32ma - 26</vt:lpstr>
      <vt:lpstr>Sulle lezioni 29ma-32ma - 27</vt:lpstr>
      <vt:lpstr>Sulle lezioni 29ma-32ma - 28</vt:lpstr>
      <vt:lpstr>Sulle lezioni 29ma-32ma - 29</vt:lpstr>
      <vt:lpstr>Sulle lezioni 29ma-32ma - 30</vt:lpstr>
      <vt:lpstr>Sulla lezione trentatreesima - 1</vt:lpstr>
      <vt:lpstr>Sulla lezione trentatreesima - 2</vt:lpstr>
      <vt:lpstr>Sulla lezione trentatreesima - 3</vt:lpstr>
      <vt:lpstr>Sulla lezione trentatreesima - 4</vt:lpstr>
      <vt:lpstr>Sulla lezione trentatreesima - 5</vt:lpstr>
      <vt:lpstr>Sulla lezione trentatreesima - 6</vt:lpstr>
      <vt:lpstr>Sulla lezione trentatreesima - 7</vt:lpstr>
      <vt:lpstr>Sulla lezione trentatreesima - 8</vt:lpstr>
      <vt:lpstr>Sulla lezione trentatreesima - 9</vt:lpstr>
      <vt:lpstr>Sulla lezione trentatreesima - 10</vt:lpstr>
      <vt:lpstr>Sulla lezione trentatreesima - 11</vt:lpstr>
      <vt:lpstr>Sulla lezione trentatreesima - 12</vt:lpstr>
      <vt:lpstr>Sulla lezione trentatreesima - 13</vt:lpstr>
      <vt:lpstr>Sulla lezione trentatreesima - 14</vt:lpstr>
      <vt:lpstr>Sulla lezione trentatreesima - 15</vt:lpstr>
      <vt:lpstr>Sulla lezione trentatreesima - 16</vt:lpstr>
      <vt:lpstr>Sulla lezione trentatreesima - 17</vt:lpstr>
      <vt:lpstr>Sulla lezione trentatreesima - 18</vt:lpstr>
      <vt:lpstr>Sulla lezione trentatreesima - 19</vt:lpstr>
      <vt:lpstr>Sulla lezione trentatreesima - 20</vt:lpstr>
      <vt:lpstr>Sulla lezione trentatreesima - 21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di fine corso</dc:title>
  <dc:creator>Pietro Ichino</dc:creator>
  <cp:lastModifiedBy>Prof. Pietro Ichino</cp:lastModifiedBy>
  <cp:revision>203</cp:revision>
  <dcterms:created xsi:type="dcterms:W3CDTF">2019-01-11T16:49:09Z</dcterms:created>
  <dcterms:modified xsi:type="dcterms:W3CDTF">2019-03-23T23:52:07Z</dcterms:modified>
</cp:coreProperties>
</file>