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4" r:id="rId2"/>
    <p:sldId id="312" r:id="rId3"/>
    <p:sldId id="305" r:id="rId4"/>
    <p:sldId id="276" r:id="rId5"/>
    <p:sldId id="280" r:id="rId6"/>
    <p:sldId id="278" r:id="rId7"/>
    <p:sldId id="279" r:id="rId8"/>
    <p:sldId id="300" r:id="rId9"/>
    <p:sldId id="301" r:id="rId10"/>
    <p:sldId id="289" r:id="rId11"/>
    <p:sldId id="298" r:id="rId12"/>
    <p:sldId id="299" r:id="rId13"/>
    <p:sldId id="306" r:id="rId14"/>
    <p:sldId id="307" r:id="rId15"/>
    <p:sldId id="281" r:id="rId16"/>
    <p:sldId id="284" r:id="rId17"/>
    <p:sldId id="310" r:id="rId18"/>
    <p:sldId id="311" r:id="rId19"/>
    <p:sldId id="308" r:id="rId20"/>
    <p:sldId id="309" r:id="rId21"/>
    <p:sldId id="273" r:id="rId22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03" autoAdjust="0"/>
    <p:restoredTop sz="93487" autoAdjust="0"/>
  </p:normalViewPr>
  <p:slideViewPr>
    <p:cSldViewPr>
      <p:cViewPr varScale="1">
        <p:scale>
          <a:sx n="85" d="100"/>
          <a:sy n="85" d="100"/>
        </p:scale>
        <p:origin x="113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2E622-84C6-49A2-9ABB-80A41B2A48AA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388C-6EDC-4409-9249-F5D928DE0A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58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A388C-6EDC-4409-9249-F5D928DE0A9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2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A388C-6EDC-4409-9249-F5D928DE0A9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25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A388C-6EDC-4409-9249-F5D928DE0A9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22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A388C-6EDC-4409-9249-F5D928DE0A9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56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E25-A0AE-4795-A5FC-C564F02FDB99}" type="datetime1">
              <a:rPr lang="it-IT" smtClean="0"/>
              <a:t>09/04/2019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46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B8C1-E522-48CD-B5C7-D3F5D7929F0C}" type="datetime1">
              <a:rPr lang="it-IT" smtClean="0"/>
              <a:t>09/04/2019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08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9B2-112E-4505-AA1C-A0A3F1FC3745}" type="datetime1">
              <a:rPr lang="it-IT" smtClean="0"/>
              <a:t>09/04/2019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51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DAEB-3019-4BF3-B1DB-7BEC94A993D8}" type="datetime1">
              <a:rPr lang="it-IT" smtClean="0"/>
              <a:t>09/04/2019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00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C7B-5B13-4A0B-964C-4900D68635FE}" type="datetime1">
              <a:rPr lang="it-IT" smtClean="0"/>
              <a:t>09/04/2019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84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3884-EA3F-4D73-8DC7-9284BCCBAF56}" type="datetime1">
              <a:rPr lang="it-IT" smtClean="0"/>
              <a:t>09/04/2019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90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890B-2ADB-4EDD-B359-2E47C001EE59}" type="datetime1">
              <a:rPr lang="it-IT" smtClean="0"/>
              <a:t>09/04/2019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21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CB3D-C6E1-4582-BB02-251E5781A266}" type="datetime1">
              <a:rPr lang="it-IT" smtClean="0"/>
              <a:t>09/04/2019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48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15E0-7547-4F26-8546-A044D4ED5A2D}" type="datetime1">
              <a:rPr lang="it-IT" smtClean="0"/>
              <a:t>09/04/2019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09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E807-DC3D-4099-A901-E25A59654522}" type="datetime1">
              <a:rPr lang="it-IT" smtClean="0"/>
              <a:t>09/04/2019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3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23D0-8667-4CDF-8EBD-687718FCCDB4}" type="datetime1">
              <a:rPr lang="it-IT" smtClean="0"/>
              <a:t>09/04/2019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74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E9599-E602-4752-93CA-5718B8C8C335}" type="datetime1">
              <a:rPr lang="it-IT" smtClean="0"/>
              <a:t>09/04/2019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CAE9-6181-4239-A534-177A71EAB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67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io.pietroichino.it/interviste/index.asp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pietroichino.i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1880" y="2348881"/>
            <a:ext cx="5652121" cy="2520279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chemeClr val="tx2">
                    <a:lumMod val="75000"/>
                  </a:schemeClr>
                </a:solidFill>
              </a:rPr>
              <a:t>Il diritto dell’imprenditore</a:t>
            </a:r>
            <a:br>
              <a:rPr lang="it-IT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600" b="1" dirty="0">
                <a:solidFill>
                  <a:schemeClr val="tx2">
                    <a:lumMod val="75000"/>
                  </a:schemeClr>
                </a:solidFill>
              </a:rPr>
              <a:t>al segreto e il rilievo sistematico della legge</a:t>
            </a:r>
            <a:br>
              <a:rPr lang="it-IT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600" b="1" dirty="0">
                <a:solidFill>
                  <a:schemeClr val="tx2">
                    <a:lumMod val="75000"/>
                  </a:schemeClr>
                </a:solidFill>
              </a:rPr>
              <a:t>sul </a:t>
            </a:r>
            <a:r>
              <a:rPr lang="it-IT" sz="3600" b="1" dirty="0" err="1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it-IT" sz="3600" b="1" i="1" dirty="0" err="1">
                <a:solidFill>
                  <a:schemeClr val="tx2">
                    <a:lumMod val="75000"/>
                  </a:schemeClr>
                </a:solidFill>
              </a:rPr>
              <a:t>histleblowing</a:t>
            </a:r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067944" y="4941169"/>
            <a:ext cx="5076057" cy="17281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/>
              <a:t>Intervento introduttivo di Pietro Ichino</a:t>
            </a:r>
            <a:br>
              <a:rPr lang="it-IT" sz="2400" dirty="0"/>
            </a:br>
            <a:r>
              <a:rPr lang="it-IT" sz="2400" dirty="0"/>
              <a:t>al seminario promosso dallo</a:t>
            </a:r>
            <a:br>
              <a:rPr lang="it-IT" sz="2400" dirty="0"/>
            </a:br>
            <a:r>
              <a:rPr lang="it-IT" sz="2400" dirty="0">
                <a:solidFill>
                  <a:srgbClr val="C00000"/>
                </a:solidFill>
              </a:rPr>
              <a:t>Studio Ichino Brugnatelli e Associati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Milano, 11 aprile 2019</a:t>
            </a:r>
          </a:p>
        </p:txBody>
      </p:sp>
    </p:spTree>
    <p:extLst>
      <p:ext uri="{BB962C8B-B14F-4D97-AF65-F5344CB8AC3E}">
        <p14:creationId xmlns:p14="http://schemas.microsoft.com/office/powerpoint/2010/main" val="13830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63823C3-1759-4A0D-B38F-2B167068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8275"/>
            <a:ext cx="6096000" cy="1426170"/>
          </a:xfrm>
        </p:spPr>
        <p:txBody>
          <a:bodyPr>
            <a:normAutofit/>
          </a:bodyPr>
          <a:lstStyle/>
          <a:p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Il segreto pattizio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87D2347-C76C-4614-A477-48CBA1628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13210"/>
            <a:ext cx="8424936" cy="4756150"/>
          </a:xfrm>
        </p:spPr>
        <p:txBody>
          <a:bodyPr>
            <a:normAutofit/>
          </a:bodyPr>
          <a:lstStyle/>
          <a:p>
            <a:r>
              <a:rPr lang="it-IT" dirty="0"/>
              <a:t>Nulla vieta alla datrice di lavoro di </a:t>
            </a:r>
            <a:r>
              <a:rPr lang="it-IT" dirty="0">
                <a:solidFill>
                  <a:srgbClr val="C00000"/>
                </a:solidFill>
              </a:rPr>
              <a:t>pattuire con il/la dipendente il vincolo di segreto</a:t>
            </a:r>
            <a:r>
              <a:rPr lang="it-IT" dirty="0"/>
              <a:t> su determinate notizie, altrimenti incerto.</a:t>
            </a:r>
          </a:p>
          <a:p>
            <a:pPr marL="0" indent="0">
              <a:buNone/>
            </a:pPr>
            <a:endParaRPr lang="it-IT" sz="2000" dirty="0"/>
          </a:p>
          <a:p>
            <a:pPr marL="4125913" indent="-361950"/>
            <a:r>
              <a:rPr lang="it-IT" dirty="0"/>
              <a:t>La violazione del patto di segreto può dar luogo a </a:t>
            </a:r>
            <a:r>
              <a:rPr lang="it-IT" dirty="0">
                <a:solidFill>
                  <a:srgbClr val="C00000"/>
                </a:solidFill>
              </a:rPr>
              <a:t>sanzione disciplinare</a:t>
            </a:r>
            <a:r>
              <a:rPr lang="it-IT" dirty="0"/>
              <a:t> e/o </a:t>
            </a:r>
            <a:r>
              <a:rPr lang="it-IT" dirty="0">
                <a:solidFill>
                  <a:srgbClr val="C00000"/>
                </a:solidFill>
              </a:rPr>
              <a:t>risarcimento</a:t>
            </a:r>
            <a:r>
              <a:rPr lang="it-IT" dirty="0"/>
              <a:t> del danno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5D92D41-DAE4-4B67-AC24-8A1EF531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10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91CE1D2-7871-4808-A7B5-E54236C9B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7" y="3861048"/>
            <a:ext cx="4072451" cy="29919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741"/>
            <a:ext cx="2835399" cy="18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8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Durata, eccezioni e temperamento</a:t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del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vincolo di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segreto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512127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Il vincolo di segreto – sia esso di fonte</a:t>
            </a:r>
            <a:br>
              <a:rPr lang="it-IT" dirty="0"/>
            </a:br>
            <a:r>
              <a:rPr lang="it-IT" dirty="0"/>
              <a:t>legislativa o pattizia – </a:t>
            </a:r>
            <a:r>
              <a:rPr lang="it-IT" dirty="0">
                <a:solidFill>
                  <a:srgbClr val="C00000"/>
                </a:solidFill>
              </a:rPr>
              <a:t>non ha termine</a:t>
            </a:r>
            <a:r>
              <a:rPr lang="it-IT" dirty="0"/>
              <a:t>… </a:t>
            </a:r>
          </a:p>
          <a:p>
            <a:endParaRPr lang="it-IT" sz="1000" dirty="0"/>
          </a:p>
          <a:p>
            <a:r>
              <a:rPr lang="it-IT" dirty="0"/>
              <a:t>… </a:t>
            </a:r>
            <a:r>
              <a:rPr lang="it-IT" dirty="0">
                <a:solidFill>
                  <a:srgbClr val="C00000"/>
                </a:solidFill>
              </a:rPr>
              <a:t>salvo eccezioni</a:t>
            </a:r>
            <a:r>
              <a:rPr lang="it-IT" dirty="0"/>
              <a:t> espresse, dispensa,</a:t>
            </a:r>
            <a:br>
              <a:rPr lang="it-IT" dirty="0"/>
            </a:br>
            <a:r>
              <a:rPr lang="it-IT" dirty="0"/>
              <a:t>o pattuizione di una scadenza</a:t>
            </a:r>
          </a:p>
          <a:p>
            <a:endParaRPr lang="it-IT" sz="1000" dirty="0"/>
          </a:p>
          <a:p>
            <a:r>
              <a:rPr lang="it-IT" dirty="0"/>
              <a:t>Tuttavia il vincolo è temperato dalla regola</a:t>
            </a:r>
            <a:br>
              <a:rPr lang="it-IT" dirty="0"/>
            </a:br>
            <a:r>
              <a:rPr lang="it-IT" dirty="0"/>
              <a:t>della </a:t>
            </a:r>
            <a:r>
              <a:rPr lang="it-IT" dirty="0">
                <a:solidFill>
                  <a:srgbClr val="C00000"/>
                </a:solidFill>
              </a:rPr>
              <a:t>giusta causa </a:t>
            </a:r>
            <a:r>
              <a:rPr lang="it-IT" sz="2600" dirty="0"/>
              <a:t>(v. slide seguente)</a:t>
            </a:r>
            <a:r>
              <a:rPr lang="it-IT" dirty="0"/>
              <a:t>…</a:t>
            </a:r>
          </a:p>
          <a:p>
            <a:endParaRPr lang="it-IT" sz="1100" dirty="0"/>
          </a:p>
          <a:p>
            <a:r>
              <a:rPr lang="it-IT" dirty="0"/>
              <a:t>… e viene meno nel momento in cui la notizia incominci a essere </a:t>
            </a:r>
            <a:r>
              <a:rPr lang="it-IT" dirty="0">
                <a:solidFill>
                  <a:srgbClr val="C00000"/>
                </a:solidFill>
              </a:rPr>
              <a:t>di fatto diffusa</a:t>
            </a:r>
            <a:r>
              <a:rPr lang="it-IT" dirty="0"/>
              <a:t>, facilmente conoscibile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11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417638"/>
            <a:ext cx="1835696" cy="2083370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A969CFC6-8837-40A8-9689-6A1B777D9BA5}"/>
              </a:ext>
            </a:extLst>
          </p:cNvPr>
          <p:cNvSpPr txBox="1">
            <a:spLocks/>
          </p:cNvSpPr>
          <p:nvPr/>
        </p:nvSpPr>
        <p:spPr>
          <a:xfrm>
            <a:off x="7668344" y="3345507"/>
            <a:ext cx="1162472" cy="73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/>
              <a:t>usque ad</a:t>
            </a:r>
            <a:br>
              <a:rPr lang="it-IT" sz="2000" dirty="0"/>
            </a:br>
            <a:r>
              <a:rPr lang="it-IT" sz="2000" dirty="0" err="1"/>
              <a:t>mortem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429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La giusta causa di rivelazione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12776"/>
            <a:ext cx="8696716" cy="511256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È una regola di bilanciamento di interessi contrapposti: interesse al segreto  </a:t>
            </a:r>
            <a:r>
              <a:rPr lang="it-IT" sz="2800" i="1" dirty="0"/>
              <a:t>vs</a:t>
            </a:r>
          </a:p>
          <a:p>
            <a:pPr lvl="1"/>
            <a:r>
              <a:rPr lang="it-IT" sz="3200" dirty="0"/>
              <a:t> </a:t>
            </a:r>
            <a:r>
              <a:rPr lang="it-IT" sz="3200" dirty="0">
                <a:solidFill>
                  <a:srgbClr val="C00000"/>
                </a:solidFill>
              </a:rPr>
              <a:t>contrasto alla corruzione</a:t>
            </a:r>
          </a:p>
          <a:p>
            <a:pPr lvl="1"/>
            <a:r>
              <a:rPr lang="it-IT" sz="3200" dirty="0"/>
              <a:t> </a:t>
            </a:r>
            <a:r>
              <a:rPr lang="it-IT" sz="3200" dirty="0">
                <a:solidFill>
                  <a:srgbClr val="C00000"/>
                </a:solidFill>
              </a:rPr>
              <a:t>sicurezza</a:t>
            </a:r>
            <a:r>
              <a:rPr lang="it-IT" sz="3200" dirty="0"/>
              <a:t> delle persone</a:t>
            </a:r>
          </a:p>
          <a:p>
            <a:pPr lvl="1"/>
            <a:r>
              <a:rPr lang="it-IT" sz="3200" dirty="0"/>
              <a:t> </a:t>
            </a:r>
            <a:r>
              <a:rPr lang="it-IT" sz="3200" dirty="0">
                <a:solidFill>
                  <a:srgbClr val="C00000"/>
                </a:solidFill>
              </a:rPr>
              <a:t>difesa proporzionata</a:t>
            </a:r>
            <a:r>
              <a:rPr lang="it-IT" sz="3200" dirty="0"/>
              <a:t> di un proprio diritto</a:t>
            </a:r>
          </a:p>
          <a:p>
            <a:pPr lvl="1"/>
            <a:r>
              <a:rPr lang="it-IT" sz="3200" dirty="0"/>
              <a:t> </a:t>
            </a:r>
            <a:r>
              <a:rPr lang="it-IT" sz="3200" dirty="0">
                <a:solidFill>
                  <a:srgbClr val="C00000"/>
                </a:solidFill>
              </a:rPr>
              <a:t>altre cause di giustificazione</a:t>
            </a:r>
            <a:r>
              <a:rPr lang="it-IT" sz="3200" dirty="0"/>
              <a:t> </a:t>
            </a:r>
            <a:r>
              <a:rPr lang="it-IT" sz="2600" dirty="0"/>
              <a:t>(artt. 50 c.p. e ss.)</a:t>
            </a:r>
          </a:p>
          <a:p>
            <a:pPr lvl="1"/>
            <a:endParaRPr lang="it-IT" sz="1000" dirty="0"/>
          </a:p>
          <a:p>
            <a:r>
              <a:rPr lang="it-IT" dirty="0"/>
              <a:t>Prima dell’art. 3 della L. n. 179/2017 </a:t>
            </a:r>
            <a:r>
              <a:rPr lang="it-IT" sz="2600" dirty="0"/>
              <a:t>(v. </a:t>
            </a:r>
            <a:r>
              <a:rPr lang="it-IT" sz="2600" dirty="0" err="1"/>
              <a:t>slides</a:t>
            </a:r>
            <a:r>
              <a:rPr lang="it-IT" sz="2600" dirty="0"/>
              <a:t> seguenti)</a:t>
            </a:r>
          </a:p>
          <a:p>
            <a:pPr lvl="1"/>
            <a:r>
              <a:rPr lang="it-IT" dirty="0"/>
              <a:t>la giusta causa è </a:t>
            </a:r>
            <a:r>
              <a:rPr lang="it-IT" dirty="0">
                <a:solidFill>
                  <a:srgbClr val="C00000"/>
                </a:solidFill>
              </a:rPr>
              <a:t>menzionata solo in riferimento al segreto professionale </a:t>
            </a:r>
            <a:r>
              <a:rPr lang="it-IT" dirty="0"/>
              <a:t>(art. 622 c.p.)</a:t>
            </a:r>
          </a:p>
          <a:p>
            <a:pPr lvl="1"/>
            <a:r>
              <a:rPr lang="it-IT" sz="3000" dirty="0"/>
              <a:t>e manca qualsiasi disciplina delle modalità di </a:t>
            </a:r>
            <a:r>
              <a:rPr lang="it-IT" sz="3000" dirty="0" err="1"/>
              <a:t>rivelaz</a:t>
            </a:r>
            <a:r>
              <a:rPr lang="it-IT" sz="3000" dirty="0"/>
              <a:t>. </a:t>
            </a:r>
            <a:r>
              <a:rPr lang="it-IT" sz="2200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12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74760"/>
            <a:ext cx="2448272" cy="12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2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14118"/>
            <a:ext cx="2987824" cy="600717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II.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L’articolo 3 della legge n. 179/2017</a:t>
            </a:r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03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65B9724-BA3D-4FD2-BA86-BE366074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360" y="274638"/>
            <a:ext cx="7067128" cy="1143000"/>
          </a:xfrm>
        </p:spPr>
        <p:txBody>
          <a:bodyPr>
            <a:normAutofit/>
          </a:bodyPr>
          <a:lstStyle/>
          <a:p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Il testo dell’articolo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F28B8DC-834D-405E-A654-F3CCF1265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64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900" dirty="0"/>
              <a:t>«Art. 3 Integrazione della disciplina dell'obbligo di segreto d'ufficio, aziendale, professionale, scientifico e industriale</a:t>
            </a:r>
          </a:p>
          <a:p>
            <a:pPr marL="0" indent="0">
              <a:buNone/>
            </a:pPr>
            <a:r>
              <a:rPr lang="it-IT" sz="1900" i="1" dirty="0"/>
              <a:t>1. Nelle ipotesi di segnalazione o denuncia effettuate nelle forme e nei limiti […] come modificati dalla presente legge, il perseguimento dell'interesse all'integrità delle amministrazioni, pubbliche e private, nonché alla prevenzione e alla repressione delle malversazioni, costituisce </a:t>
            </a:r>
            <a:r>
              <a:rPr lang="it-IT" sz="1900" b="1" i="1" dirty="0"/>
              <a:t>giusta causa di rivelazione</a:t>
            </a:r>
            <a:r>
              <a:rPr lang="it-IT" sz="1900" i="1" dirty="0"/>
              <a:t> di notizie coperte dall'obbligo di segreto di cui agli articoli 326, 622 e 623 del codice penale e all'articolo 2105 del codice civile.</a:t>
            </a:r>
          </a:p>
          <a:p>
            <a:pPr marL="0" indent="0">
              <a:buNone/>
            </a:pPr>
            <a:r>
              <a:rPr lang="it-IT" sz="1900" i="1" dirty="0"/>
              <a:t> 2. La disposizione di cui al comma 1 non si applica nel caso in cui l'obbligo di segreto professionale gravi su chi sia venuto a conoscenza della notizia in ragione di un </a:t>
            </a:r>
            <a:r>
              <a:rPr lang="it-IT" sz="1900" b="1" i="1" dirty="0"/>
              <a:t>rapporto di consulenza professionale</a:t>
            </a:r>
            <a:r>
              <a:rPr lang="it-IT" sz="1900" i="1" dirty="0"/>
              <a:t> o di assistenza con l'ente, l'impresa o la persona fisica interessata.</a:t>
            </a:r>
          </a:p>
          <a:p>
            <a:pPr marL="0" indent="0">
              <a:buNone/>
            </a:pPr>
            <a:r>
              <a:rPr lang="it-IT" sz="1900" i="1" dirty="0"/>
              <a:t>3. Quando notizie e documenti che sono comunicati all'organo deputato a riceverli siano oggetto di segreto aziendale, professionale o d'ufficio, costituisce violazione del relativo obbligo di segreto la </a:t>
            </a:r>
            <a:r>
              <a:rPr lang="it-IT" sz="1900" b="1" i="1" dirty="0"/>
              <a:t>rivelazione con modalità eccedenti rispetto alle finalità </a:t>
            </a:r>
            <a:r>
              <a:rPr lang="it-IT" sz="1900" i="1" dirty="0"/>
              <a:t>dell'eliminazione dell'illecito e, in particolare, la rivelazione </a:t>
            </a:r>
            <a:r>
              <a:rPr lang="it-IT" sz="1900" b="1" i="1" dirty="0"/>
              <a:t>al di fuori del canale di comunicazione</a:t>
            </a:r>
            <a:r>
              <a:rPr lang="it-IT" sz="1900" i="1" dirty="0"/>
              <a:t> specificamente predisposto a tal fine.»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C91F5CC-8A2B-414D-B362-24A8B27A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14</a:t>
            </a:fld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CF5F18BF-E106-48EF-BB68-9263DDB46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232723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65B9724-BA3D-4FD2-BA86-BE366074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La riforma della giusta causa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di rivelazione nella nuova legge</a:t>
            </a:r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F28B8DC-834D-405E-A654-F3CCF1265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5164683"/>
          </a:xfrm>
        </p:spPr>
        <p:txBody>
          <a:bodyPr>
            <a:noAutofit/>
          </a:bodyPr>
          <a:lstStyle/>
          <a:p>
            <a:r>
              <a:rPr lang="it-IT" dirty="0"/>
              <a:t>La </a:t>
            </a:r>
            <a:r>
              <a:rPr lang="it-IT" dirty="0">
                <a:solidFill>
                  <a:srgbClr val="C00000"/>
                </a:solidFill>
              </a:rPr>
              <a:t>finalità di prevenzione o di repressione delle malversazioni</a:t>
            </a:r>
            <a:r>
              <a:rPr lang="it-IT" dirty="0"/>
              <a:t> costituisce giusta causa di rivelazione </a:t>
            </a:r>
            <a:r>
              <a:rPr lang="it-IT" b="1" dirty="0"/>
              <a:t>di </a:t>
            </a:r>
            <a:r>
              <a:rPr lang="it-IT" b="1" i="1" dirty="0"/>
              <a:t>qualsiasi</a:t>
            </a:r>
            <a:r>
              <a:rPr lang="it-IT" b="1" dirty="0"/>
              <a:t> segreto</a:t>
            </a:r>
            <a:r>
              <a:rPr lang="it-IT" dirty="0"/>
              <a:t>…</a:t>
            </a:r>
          </a:p>
          <a:p>
            <a:r>
              <a:rPr lang="it-IT" dirty="0"/>
              <a:t>… salvo che per i consulenti liberi</a:t>
            </a:r>
            <a:br>
              <a:rPr lang="it-IT" dirty="0"/>
            </a:br>
            <a:r>
              <a:rPr lang="it-IT" dirty="0"/>
              <a:t>professionisti dell’impresa </a:t>
            </a:r>
            <a:r>
              <a:rPr lang="it-IT" sz="2800" dirty="0"/>
              <a:t>(avvocati, commercialisti, ecc.)</a:t>
            </a:r>
            <a:r>
              <a:rPr lang="it-IT" sz="2000" dirty="0"/>
              <a:t> </a:t>
            </a:r>
            <a:r>
              <a:rPr lang="it-IT" dirty="0"/>
              <a:t>…</a:t>
            </a:r>
          </a:p>
          <a:p>
            <a:r>
              <a:rPr lang="it-IT" dirty="0"/>
              <a:t>… </a:t>
            </a:r>
            <a:r>
              <a:rPr lang="it-IT" b="1" dirty="0"/>
              <a:t>a condizione che la rivelazione sia eseguita </a:t>
            </a:r>
            <a:r>
              <a:rPr lang="it-IT" b="1" dirty="0">
                <a:solidFill>
                  <a:srgbClr val="C00000"/>
                </a:solidFill>
              </a:rPr>
              <a:t>attraverso il canale appropriato</a:t>
            </a:r>
            <a:r>
              <a:rPr lang="it-IT" b="1" dirty="0"/>
              <a:t> e </a:t>
            </a:r>
            <a:r>
              <a:rPr lang="it-IT" b="1" dirty="0">
                <a:solidFill>
                  <a:srgbClr val="C00000"/>
                </a:solidFill>
              </a:rPr>
              <a:t>con modalità non eccedenti</a:t>
            </a:r>
            <a:r>
              <a:rPr lang="it-IT" b="1" dirty="0"/>
              <a:t> la finalità-giusta causa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C91F5CC-8A2B-414D-B362-24A8B27A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15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25" y="2694037"/>
            <a:ext cx="2511166" cy="20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4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65B9724-BA3D-4FD2-BA86-BE366074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1714202"/>
          </a:xfrm>
        </p:spPr>
        <p:txBody>
          <a:bodyPr>
            <a:normAutofit/>
          </a:bodyPr>
          <a:lstStyle/>
          <a:p>
            <a:r>
              <a:rPr lang="it-IT" sz="4900" dirty="0">
                <a:solidFill>
                  <a:schemeClr val="accent1">
                    <a:lumMod val="75000"/>
                  </a:schemeClr>
                </a:solidFill>
              </a:rPr>
              <a:t>L’importanza sistematica della</a:t>
            </a:r>
            <a:br>
              <a:rPr lang="it-IT" sz="49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4900" dirty="0">
                <a:solidFill>
                  <a:schemeClr val="accent1">
                    <a:lumMod val="75000"/>
                  </a:schemeClr>
                </a:solidFill>
              </a:rPr>
              <a:t>nuova norma contro l’omertà</a:t>
            </a:r>
            <a:endParaRPr lang="it-IT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F28B8DC-834D-405E-A654-F3CCF1265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152749"/>
            <a:ext cx="8784976" cy="4588619"/>
          </a:xfrm>
        </p:spPr>
        <p:txBody>
          <a:bodyPr>
            <a:noAutofit/>
          </a:bodyPr>
          <a:lstStyle/>
          <a:p>
            <a:r>
              <a:rPr lang="it-IT" dirty="0"/>
              <a:t>Conferma che l’</a:t>
            </a:r>
            <a:r>
              <a:rPr lang="it-IT" dirty="0">
                <a:solidFill>
                  <a:srgbClr val="C00000"/>
                </a:solidFill>
              </a:rPr>
              <a:t>interesse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pubblico alla circolazione delle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informazioni </a:t>
            </a:r>
            <a:r>
              <a:rPr lang="it-IT" dirty="0"/>
              <a:t>può prevalere sul diritto al segreto…</a:t>
            </a:r>
          </a:p>
          <a:p>
            <a:endParaRPr lang="it-IT" sz="500" dirty="0"/>
          </a:p>
          <a:p>
            <a:r>
              <a:rPr lang="it-IT" dirty="0"/>
              <a:t>… che la regola della </a:t>
            </a:r>
            <a:r>
              <a:rPr lang="it-IT" dirty="0">
                <a:solidFill>
                  <a:srgbClr val="C00000"/>
                </a:solidFill>
              </a:rPr>
              <a:t>giusta causa</a:t>
            </a:r>
            <a:r>
              <a:rPr lang="it-IT" dirty="0"/>
              <a:t> di rivelazione si applica </a:t>
            </a:r>
            <a:r>
              <a:rPr lang="it-IT" dirty="0">
                <a:solidFill>
                  <a:srgbClr val="C00000"/>
                </a:solidFill>
              </a:rPr>
              <a:t>anche al segreto aziendale e industriale</a:t>
            </a:r>
            <a:r>
              <a:rPr lang="it-IT" dirty="0"/>
              <a:t> </a:t>
            </a:r>
            <a:r>
              <a:rPr lang="it-IT" sz="2800" dirty="0"/>
              <a:t>(anche se non è menzionata nelle relative norme)</a:t>
            </a:r>
            <a:r>
              <a:rPr lang="it-IT" dirty="0"/>
              <a:t>…</a:t>
            </a:r>
          </a:p>
          <a:p>
            <a:pPr marL="0" indent="0">
              <a:buNone/>
            </a:pPr>
            <a:endParaRPr lang="it-IT" sz="500" dirty="0"/>
          </a:p>
          <a:p>
            <a:r>
              <a:rPr lang="it-IT" dirty="0"/>
              <a:t>… ma che è </a:t>
            </a:r>
            <a:r>
              <a:rPr lang="it-IT" dirty="0">
                <a:solidFill>
                  <a:srgbClr val="C00000"/>
                </a:solidFill>
              </a:rPr>
              <a:t>decisivo</a:t>
            </a:r>
            <a:r>
              <a:rPr lang="it-IT" dirty="0"/>
              <a:t> ai fini della legittimità della rivelazione </a:t>
            </a:r>
            <a:r>
              <a:rPr lang="it-IT" b="1" dirty="0">
                <a:solidFill>
                  <a:srgbClr val="C00000"/>
                </a:solidFill>
              </a:rPr>
              <a:t>il modo in cui essa avviene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C91F5CC-8A2B-414D-B362-24A8B27A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16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EF97F9D-94F0-45A6-8A4D-BEDE1ABE8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72816"/>
            <a:ext cx="295232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A8A99CC-CBCA-4D5F-860D-E0A0CA9E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280831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III. Novità sul </a:t>
            </a:r>
            <a:r>
              <a:rPr lang="it-IT" i="1" dirty="0">
                <a:solidFill>
                  <a:srgbClr val="C00000"/>
                </a:solidFill>
              </a:rPr>
              <a:t>whistleblowing</a:t>
            </a:r>
            <a:r>
              <a:rPr lang="it-IT" dirty="0">
                <a:solidFill>
                  <a:srgbClr val="C00000"/>
                </a:solidFill>
              </a:rPr>
              <a:t/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negli ordinamenti europei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(UE e CEDU)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3518901A-4BD6-4CEE-B8F8-EA5C8748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5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E5454C1-9A46-4C8B-8ABC-DFC8C108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58614"/>
            <a:ext cx="5770984" cy="2290266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chemeClr val="tx2"/>
                </a:solidFill>
              </a:rPr>
              <a:t>La sentenza della Corte Europea dei Diritti dell’Uomo 27 febbraio 2018</a:t>
            </a:r>
            <a:br>
              <a:rPr lang="it-IT" sz="3600" dirty="0">
                <a:solidFill>
                  <a:schemeClr val="tx2"/>
                </a:solidFill>
              </a:rPr>
            </a:br>
            <a:r>
              <a:rPr lang="it-IT" sz="3000" dirty="0" err="1">
                <a:solidFill>
                  <a:schemeClr val="tx2"/>
                </a:solidFill>
              </a:rPr>
              <a:t>Guja</a:t>
            </a:r>
            <a:r>
              <a:rPr lang="it-IT" sz="3000" dirty="0">
                <a:solidFill>
                  <a:schemeClr val="tx2"/>
                </a:solidFill>
              </a:rPr>
              <a:t> </a:t>
            </a:r>
            <a:r>
              <a:rPr lang="it-IT" sz="3000" i="1" dirty="0">
                <a:solidFill>
                  <a:schemeClr val="tx2"/>
                </a:solidFill>
              </a:rPr>
              <a:t>vs</a:t>
            </a:r>
            <a:r>
              <a:rPr lang="it-IT" sz="3000" dirty="0">
                <a:solidFill>
                  <a:schemeClr val="tx2"/>
                </a:solidFill>
              </a:rPr>
              <a:t> Rep. Moldova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3FFDFF8-5D83-4437-8C79-D72970D77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8435280" cy="4248472"/>
          </a:xfrm>
        </p:spPr>
        <p:txBody>
          <a:bodyPr>
            <a:normAutofit/>
          </a:bodyPr>
          <a:lstStyle/>
          <a:p>
            <a:r>
              <a:rPr lang="it-IT" dirty="0"/>
              <a:t>Sulla base del solo </a:t>
            </a:r>
            <a:r>
              <a:rPr lang="it-IT" dirty="0">
                <a:solidFill>
                  <a:srgbClr val="C00000"/>
                </a:solidFill>
              </a:rPr>
              <a:t>art. 10 della Carta</a:t>
            </a:r>
            <a:r>
              <a:rPr lang="it-IT" dirty="0"/>
              <a:t> dei diritti fondamentali sulla libertà di espressione del pensiero…</a:t>
            </a:r>
          </a:p>
          <a:p>
            <a:r>
              <a:rPr lang="it-IT" dirty="0"/>
              <a:t>… la Corte costruisce il limite di questo diritto costituito dagli </a:t>
            </a:r>
            <a:r>
              <a:rPr lang="it-IT" dirty="0">
                <a:solidFill>
                  <a:srgbClr val="C00000"/>
                </a:solidFill>
              </a:rPr>
              <a:t>obblighi di correttezza verso il datore di lavoro</a:t>
            </a:r>
            <a:r>
              <a:rPr lang="it-IT" dirty="0"/>
              <a:t>…</a:t>
            </a:r>
          </a:p>
          <a:p>
            <a:r>
              <a:rPr lang="it-IT" dirty="0"/>
              <a:t>… e il limite di questo limite, costituito dall’</a:t>
            </a:r>
            <a:r>
              <a:rPr lang="it-IT" dirty="0" err="1"/>
              <a:t>inte</a:t>
            </a:r>
            <a:r>
              <a:rPr lang="it-IT" dirty="0"/>
              <a:t>-resse pubblico a </a:t>
            </a:r>
            <a:r>
              <a:rPr lang="it-IT" dirty="0">
                <a:solidFill>
                  <a:srgbClr val="C00000"/>
                </a:solidFill>
              </a:rPr>
              <a:t>contrastare le malversazioni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FB5D6E9-64B6-4485-B812-C75B18F4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8" y="6453336"/>
            <a:ext cx="2133600" cy="365125"/>
          </a:xfrm>
        </p:spPr>
        <p:txBody>
          <a:bodyPr/>
          <a:lstStyle/>
          <a:p>
            <a:fld id="{6433CAE9-6181-4239-A534-177A71EAB8F2}" type="slidenum">
              <a:rPr lang="it-IT" smtClean="0"/>
              <a:t>18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1009985-DB1D-454F-89CD-3B7B77F91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44624"/>
            <a:ext cx="3376366" cy="259228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1F8FA4A-4A58-4165-AB77-54D3218160E5}"/>
              </a:ext>
            </a:extLst>
          </p:cNvPr>
          <p:cNvSpPr/>
          <p:nvPr/>
        </p:nvSpPr>
        <p:spPr>
          <a:xfrm>
            <a:off x="43506" y="2348880"/>
            <a:ext cx="337636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23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E5454C1-9A46-4C8B-8ABC-DFC8C108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74638"/>
            <a:ext cx="8939336" cy="1714202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chemeClr val="tx2"/>
                </a:solidFill>
              </a:rPr>
              <a:t>La sentenza CEDU 27 febbraio 2018</a:t>
            </a:r>
            <a:br>
              <a:rPr lang="it-IT" sz="3600" dirty="0">
                <a:solidFill>
                  <a:schemeClr val="tx2"/>
                </a:solidFill>
              </a:rPr>
            </a:b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dirty="0" err="1">
                <a:solidFill>
                  <a:schemeClr val="tx2"/>
                </a:solidFill>
              </a:rPr>
              <a:t>Guja</a:t>
            </a: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i="1" dirty="0">
                <a:solidFill>
                  <a:schemeClr val="tx2"/>
                </a:solidFill>
              </a:rPr>
              <a:t>vs</a:t>
            </a:r>
            <a:r>
              <a:rPr lang="it-IT" sz="3600" dirty="0">
                <a:solidFill>
                  <a:schemeClr val="tx2"/>
                </a:solidFill>
              </a:rPr>
              <a:t> Rep. Moldova  -  </a:t>
            </a:r>
            <a:r>
              <a:rPr lang="it-IT" sz="3600" i="1" dirty="0">
                <a:solidFill>
                  <a:schemeClr val="tx2"/>
                </a:solidFill>
              </a:rPr>
              <a:t>segue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3FFDFF8-5D83-4437-8C79-D72970D77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[…]  73. In the light of the duty of </a:t>
            </a:r>
            <a:r>
              <a:rPr lang="it-IT" dirty="0" err="1"/>
              <a:t>discretion</a:t>
            </a:r>
            <a:r>
              <a:rPr lang="it-IT" dirty="0"/>
              <a:t> </a:t>
            </a:r>
            <a:r>
              <a:rPr lang="it-IT" dirty="0" err="1"/>
              <a:t>referred</a:t>
            </a:r>
            <a:r>
              <a:rPr lang="it-IT" dirty="0"/>
              <a:t> to </a:t>
            </a:r>
            <a:r>
              <a:rPr lang="it-IT" dirty="0" err="1"/>
              <a:t>above</a:t>
            </a:r>
            <a:r>
              <a:rPr lang="it-IT" dirty="0"/>
              <a:t>, </a:t>
            </a:r>
            <a:r>
              <a:rPr lang="it-IT" dirty="0" err="1"/>
              <a:t>disclosure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made in the first place to the </a:t>
            </a:r>
            <a:r>
              <a:rPr lang="it-IT" dirty="0" err="1"/>
              <a:t>person’s</a:t>
            </a:r>
            <a:r>
              <a:rPr lang="it-IT" dirty="0"/>
              <a:t> </a:t>
            </a:r>
            <a:r>
              <a:rPr lang="it-IT" dirty="0" err="1"/>
              <a:t>superior</a:t>
            </a:r>
            <a:r>
              <a:rPr lang="it-IT" dirty="0"/>
              <a:t> or other </a:t>
            </a:r>
            <a:r>
              <a:rPr lang="it-IT" dirty="0" err="1"/>
              <a:t>competent</a:t>
            </a:r>
            <a:r>
              <a:rPr lang="it-IT" dirty="0"/>
              <a:t> authority or body.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clearly</a:t>
            </a:r>
            <a:r>
              <a:rPr lang="it-IT" dirty="0"/>
              <a:t> </a:t>
            </a:r>
            <a:r>
              <a:rPr lang="it-IT" dirty="0" err="1"/>
              <a:t>impracticable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>
                <a:solidFill>
                  <a:srgbClr val="C00000"/>
                </a:solidFill>
              </a:rPr>
              <a:t>the information c </a:t>
            </a:r>
            <a:r>
              <a:rPr lang="it-IT" dirty="0" err="1">
                <a:solidFill>
                  <a:srgbClr val="C00000"/>
                </a:solidFill>
              </a:rPr>
              <a:t>ould</a:t>
            </a:r>
            <a:r>
              <a:rPr lang="it-IT" dirty="0">
                <a:solidFill>
                  <a:srgbClr val="C00000"/>
                </a:solidFill>
              </a:rPr>
              <a:t>, </a:t>
            </a:r>
            <a:r>
              <a:rPr lang="it-IT" dirty="0" err="1">
                <a:solidFill>
                  <a:srgbClr val="C00000"/>
                </a:solidFill>
              </a:rPr>
              <a:t>as</a:t>
            </a:r>
            <a:r>
              <a:rPr lang="it-IT" dirty="0">
                <a:solidFill>
                  <a:srgbClr val="C00000"/>
                </a:solidFill>
              </a:rPr>
              <a:t> a last resort, be </a:t>
            </a:r>
            <a:r>
              <a:rPr lang="it-IT" dirty="0" err="1">
                <a:solidFill>
                  <a:srgbClr val="C00000"/>
                </a:solidFill>
              </a:rPr>
              <a:t>disclosed</a:t>
            </a:r>
            <a:r>
              <a:rPr lang="it-IT" dirty="0">
                <a:solidFill>
                  <a:srgbClr val="C00000"/>
                </a:solidFill>
              </a:rPr>
              <a:t> to the public</a:t>
            </a:r>
            <a:r>
              <a:rPr lang="it-IT" dirty="0"/>
              <a:t> […]. In </a:t>
            </a:r>
            <a:r>
              <a:rPr lang="it-IT" dirty="0" err="1"/>
              <a:t>assessing</a:t>
            </a:r>
            <a:r>
              <a:rPr lang="it-IT" dirty="0"/>
              <a:t> </a:t>
            </a:r>
            <a:r>
              <a:rPr lang="it-IT" dirty="0" err="1"/>
              <a:t>whether</a:t>
            </a:r>
            <a:r>
              <a:rPr lang="it-IT" dirty="0"/>
              <a:t> the </a:t>
            </a:r>
            <a:r>
              <a:rPr lang="it-IT" dirty="0" err="1"/>
              <a:t>restriction</a:t>
            </a:r>
            <a:r>
              <a:rPr lang="it-IT" dirty="0"/>
              <a:t> on freedom of </a:t>
            </a:r>
            <a:r>
              <a:rPr lang="it-IT" dirty="0" err="1"/>
              <a:t>expression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proportionate</a:t>
            </a:r>
            <a:r>
              <a:rPr lang="it-IT" dirty="0"/>
              <a:t>, </a:t>
            </a:r>
            <a:r>
              <a:rPr lang="it-IT" dirty="0" err="1"/>
              <a:t>therefore</a:t>
            </a:r>
            <a:r>
              <a:rPr lang="it-IT" dirty="0"/>
              <a:t>, the Court must take </a:t>
            </a:r>
            <a:r>
              <a:rPr lang="it-IT" dirty="0" err="1"/>
              <a:t>into</a:t>
            </a:r>
            <a:r>
              <a:rPr lang="it-IT" dirty="0"/>
              <a:t> account </a:t>
            </a:r>
            <a:r>
              <a:rPr lang="it-IT" dirty="0" err="1">
                <a:solidFill>
                  <a:srgbClr val="C00000"/>
                </a:solidFill>
              </a:rPr>
              <a:t>whether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there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was</a:t>
            </a:r>
            <a:r>
              <a:rPr lang="it-IT" dirty="0">
                <a:solidFill>
                  <a:srgbClr val="C00000"/>
                </a:solidFill>
              </a:rPr>
              <a:t> available to the </a:t>
            </a:r>
            <a:r>
              <a:rPr lang="it-IT" dirty="0" err="1">
                <a:solidFill>
                  <a:srgbClr val="C00000"/>
                </a:solidFill>
              </a:rPr>
              <a:t>applicant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any</a:t>
            </a:r>
            <a:r>
              <a:rPr lang="it-IT" dirty="0">
                <a:solidFill>
                  <a:srgbClr val="C00000"/>
                </a:solidFill>
              </a:rPr>
              <a:t> other </a:t>
            </a:r>
            <a:r>
              <a:rPr lang="it-IT" dirty="0" err="1">
                <a:solidFill>
                  <a:srgbClr val="C00000"/>
                </a:solidFill>
              </a:rPr>
              <a:t>effective</a:t>
            </a:r>
            <a:r>
              <a:rPr lang="it-IT" dirty="0">
                <a:solidFill>
                  <a:srgbClr val="C00000"/>
                </a:solidFill>
              </a:rPr>
              <a:t/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 err="1">
                <a:solidFill>
                  <a:srgbClr val="C00000"/>
                </a:solidFill>
              </a:rPr>
              <a:t>means</a:t>
            </a:r>
            <a:r>
              <a:rPr lang="it-IT" dirty="0">
                <a:solidFill>
                  <a:srgbClr val="C00000"/>
                </a:solidFill>
              </a:rPr>
              <a:t> of </a:t>
            </a:r>
            <a:r>
              <a:rPr lang="it-IT" dirty="0" err="1">
                <a:solidFill>
                  <a:srgbClr val="C00000"/>
                </a:solidFill>
              </a:rPr>
              <a:t>remedying</a:t>
            </a:r>
            <a:r>
              <a:rPr lang="it-IT" dirty="0">
                <a:solidFill>
                  <a:srgbClr val="C00000"/>
                </a:solidFill>
              </a:rPr>
              <a:t> the </a:t>
            </a:r>
            <a:r>
              <a:rPr lang="it-IT" dirty="0" err="1">
                <a:solidFill>
                  <a:srgbClr val="C00000"/>
                </a:solidFill>
              </a:rPr>
              <a:t>wrong</a:t>
            </a:r>
            <a:r>
              <a:rPr lang="it-IT" dirty="0">
                <a:solidFill>
                  <a:srgbClr val="C00000"/>
                </a:solidFill>
              </a:rPr>
              <a:t>-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 err="1">
                <a:solidFill>
                  <a:srgbClr val="C00000"/>
                </a:solidFill>
              </a:rPr>
              <a:t>doing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which</a:t>
            </a:r>
            <a:r>
              <a:rPr lang="it-IT" dirty="0">
                <a:solidFill>
                  <a:srgbClr val="C00000"/>
                </a:solidFill>
              </a:rPr>
              <a:t> he </a:t>
            </a:r>
            <a:r>
              <a:rPr lang="it-IT" dirty="0" err="1">
                <a:solidFill>
                  <a:srgbClr val="C00000"/>
                </a:solidFill>
              </a:rPr>
              <a:t>intended</a:t>
            </a:r>
            <a:r>
              <a:rPr lang="it-IT" dirty="0">
                <a:solidFill>
                  <a:srgbClr val="C00000"/>
                </a:solidFill>
              </a:rPr>
              <a:t> to </a:t>
            </a:r>
            <a:r>
              <a:rPr lang="it-IT" dirty="0" err="1">
                <a:solidFill>
                  <a:srgbClr val="C00000"/>
                </a:solidFill>
              </a:rPr>
              <a:t>uncover</a:t>
            </a:r>
            <a:r>
              <a:rPr lang="it-IT" dirty="0"/>
              <a:t>.  […]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FB5D6E9-64B6-4485-B812-C75B18F4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20" y="6381328"/>
            <a:ext cx="2133600" cy="365125"/>
          </a:xfrm>
        </p:spPr>
        <p:txBody>
          <a:bodyPr/>
          <a:lstStyle/>
          <a:p>
            <a:pPr algn="l"/>
            <a:fld id="{6433CAE9-6181-4239-A534-177A71EAB8F2}" type="slidenum">
              <a:rPr lang="it-IT" smtClean="0"/>
              <a:pPr algn="l"/>
              <a:t>19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357194D-953B-4516-A734-983478E76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301208"/>
            <a:ext cx="2955605" cy="15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8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0FECBEC-E2CF-4414-A1B2-777A92C6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147248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200" b="1" dirty="0">
                <a:solidFill>
                  <a:schemeClr val="tx2">
                    <a:lumMod val="75000"/>
                  </a:schemeClr>
                </a:solidFill>
              </a:rPr>
              <a:t>In questo intervento</a:t>
            </a:r>
          </a:p>
          <a:p>
            <a:pPr marL="0" indent="0" algn="ctr">
              <a:buNone/>
            </a:pPr>
            <a:endParaRPr lang="it-IT" sz="400" dirty="0">
              <a:solidFill>
                <a:schemeClr val="tx2">
                  <a:lumMod val="75000"/>
                </a:schemeClr>
              </a:solidFill>
            </a:endParaRPr>
          </a:p>
          <a:p>
            <a:pPr marL="857250" indent="-857250">
              <a:buFont typeface="+mj-lt"/>
              <a:buAutoNum type="romanUcPeriod"/>
            </a:pPr>
            <a:r>
              <a:rPr lang="it-IT" sz="3600" dirty="0">
                <a:solidFill>
                  <a:schemeClr val="tx2">
                    <a:lumMod val="75000"/>
                  </a:schemeClr>
                </a:solidFill>
              </a:rPr>
              <a:t>I diritti dell’imprenditore al </a:t>
            </a:r>
            <a:r>
              <a:rPr lang="it-IT" sz="3600" b="1" dirty="0">
                <a:solidFill>
                  <a:srgbClr val="C00000"/>
                </a:solidFill>
              </a:rPr>
              <a:t>segreto</a:t>
            </a:r>
          </a:p>
          <a:p>
            <a:pPr marL="1257300" lvl="1" indent="-357188"/>
            <a:r>
              <a:rPr lang="it-IT" sz="3000" dirty="0">
                <a:solidFill>
                  <a:schemeClr val="tx2">
                    <a:lumMod val="75000"/>
                  </a:schemeClr>
                </a:solidFill>
              </a:rPr>
              <a:t>aziendale</a:t>
            </a:r>
          </a:p>
          <a:p>
            <a:pPr marL="1257300" lvl="1" indent="-357188"/>
            <a:r>
              <a:rPr lang="it-IT" sz="3000" dirty="0">
                <a:solidFill>
                  <a:schemeClr val="tx2">
                    <a:lumMod val="75000"/>
                  </a:schemeClr>
                </a:solidFill>
              </a:rPr>
              <a:t>professionale</a:t>
            </a:r>
          </a:p>
          <a:p>
            <a:pPr marL="1257300" lvl="1" indent="-357188"/>
            <a:r>
              <a:rPr lang="it-IT" sz="3000" dirty="0">
                <a:solidFill>
                  <a:schemeClr val="tx2">
                    <a:lumMod val="75000"/>
                  </a:schemeClr>
                </a:solidFill>
              </a:rPr>
              <a:t>scientifico-industriale</a:t>
            </a:r>
          </a:p>
          <a:p>
            <a:pPr marL="1257300" lvl="1" indent="-357188"/>
            <a:r>
              <a:rPr lang="it-IT" sz="3000" dirty="0">
                <a:solidFill>
                  <a:schemeClr val="tx2">
                    <a:lumMod val="75000"/>
                  </a:schemeClr>
                </a:solidFill>
              </a:rPr>
              <a:t>pattizio</a:t>
            </a:r>
          </a:p>
          <a:p>
            <a:pPr marL="857250" indent="-857250">
              <a:buFont typeface="+mj-lt"/>
              <a:buAutoNum type="romanUcPeriod"/>
            </a:pPr>
            <a:r>
              <a:rPr lang="it-IT" sz="3600" dirty="0">
                <a:solidFill>
                  <a:schemeClr val="tx2">
                    <a:lumMod val="75000"/>
                  </a:schemeClr>
                </a:solidFill>
              </a:rPr>
              <a:t>L’articolo 3 della </a:t>
            </a:r>
            <a:r>
              <a:rPr lang="it-IT" sz="3600" b="1" dirty="0">
                <a:solidFill>
                  <a:srgbClr val="C00000"/>
                </a:solidFill>
              </a:rPr>
              <a:t>legge n. 179/2017</a:t>
            </a:r>
          </a:p>
          <a:p>
            <a:pPr marL="857250" indent="-857250">
              <a:buFont typeface="+mj-lt"/>
              <a:buAutoNum type="romanUcPeriod"/>
            </a:pPr>
            <a:r>
              <a:rPr lang="it-IT" sz="3600" dirty="0">
                <a:solidFill>
                  <a:schemeClr val="tx2">
                    <a:lumMod val="75000"/>
                  </a:schemeClr>
                </a:solidFill>
              </a:rPr>
              <a:t>Novità sul whistleblowing anche negli ordinamenti europei (</a:t>
            </a:r>
            <a:r>
              <a:rPr lang="it-IT" sz="3600" b="1" dirty="0">
                <a:solidFill>
                  <a:srgbClr val="C00000"/>
                </a:solidFill>
              </a:rPr>
              <a:t>UE</a:t>
            </a:r>
            <a:r>
              <a:rPr lang="it-IT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b="1" dirty="0">
                <a:solidFill>
                  <a:srgbClr val="C00000"/>
                </a:solidFill>
              </a:rPr>
              <a:t>e CEDU</a:t>
            </a:r>
            <a:r>
              <a:rPr lang="it-IT" sz="36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it-IT" sz="3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C63DB06-8F69-4E55-BF68-3BA71CF4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87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E5454C1-9A46-4C8B-8ABC-DFC8C108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/>
                </a:solidFill>
              </a:rPr>
              <a:t>La proposta di Direttiva europea</a:t>
            </a:r>
            <a:br>
              <a:rPr lang="it-IT" dirty="0">
                <a:solidFill>
                  <a:schemeClr val="tx2"/>
                </a:solidFill>
              </a:rPr>
            </a:br>
            <a:r>
              <a:rPr lang="it-IT" dirty="0">
                <a:solidFill>
                  <a:schemeClr val="tx2"/>
                </a:solidFill>
              </a:rPr>
              <a:t>sul whistleblowing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3FFDFF8-5D83-4437-8C79-D72970D77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Aprile 2018: la Commissione UE propone una direttiva per </a:t>
            </a:r>
            <a:r>
              <a:rPr lang="it-IT" dirty="0">
                <a:solidFill>
                  <a:srgbClr val="C00000"/>
                </a:solidFill>
              </a:rPr>
              <a:t>generalizzare la protezione del </a:t>
            </a:r>
            <a:r>
              <a:rPr lang="it-IT" i="1" dirty="0">
                <a:solidFill>
                  <a:srgbClr val="C00000"/>
                </a:solidFill>
              </a:rPr>
              <a:t>whistleblower</a:t>
            </a:r>
            <a:r>
              <a:rPr lang="it-IT" dirty="0"/>
              <a:t>, già presente</a:t>
            </a:r>
            <a:br>
              <a:rPr lang="it-IT" dirty="0"/>
            </a:br>
            <a:r>
              <a:rPr lang="it-IT" dirty="0"/>
              <a:t>in 10 Stati membri</a:t>
            </a:r>
          </a:p>
          <a:p>
            <a:endParaRPr lang="it-IT" sz="2800" dirty="0"/>
          </a:p>
          <a:p>
            <a:r>
              <a:rPr lang="it-IT" dirty="0"/>
              <a:t>La bozza di direttiva, assai</a:t>
            </a:r>
            <a:br>
              <a:rPr lang="it-IT" dirty="0"/>
            </a:br>
            <a:r>
              <a:rPr lang="it-IT" dirty="0"/>
              <a:t>complessa e articolata,</a:t>
            </a:r>
            <a:br>
              <a:rPr lang="it-IT" dirty="0"/>
            </a:br>
            <a:r>
              <a:rPr lang="it-IT" dirty="0"/>
              <a:t>sembra comunque </a:t>
            </a:r>
            <a:r>
              <a:rPr lang="it-IT" dirty="0">
                <a:solidFill>
                  <a:srgbClr val="C00000"/>
                </a:solidFill>
              </a:rPr>
              <a:t>compatibile con la nuova disciplina italiana</a:t>
            </a:r>
            <a:r>
              <a:rPr lang="it-IT" dirty="0"/>
              <a:t>: probabilmente da noi non occorrerà una legge attuativa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FB5D6E9-64B6-4485-B812-C75B18F4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20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1BF65EC-A66C-4450-9BA7-616D50790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08920"/>
            <a:ext cx="3267448" cy="217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AB50-B874-42F9-A95D-3F578906571F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489E6AAE-C375-4327-9BCF-0EAB4C8439B6}"/>
              </a:ext>
            </a:extLst>
          </p:cNvPr>
          <p:cNvSpPr txBox="1">
            <a:spLocks/>
          </p:cNvSpPr>
          <p:nvPr/>
        </p:nvSpPr>
        <p:spPr>
          <a:xfrm>
            <a:off x="35496" y="44624"/>
            <a:ext cx="597666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dirty="0">
                <a:solidFill>
                  <a:srgbClr val="C00000"/>
                </a:solidFill>
              </a:rPr>
              <a:t>Grazie per la vostra attenzione</a:t>
            </a:r>
            <a:endParaRPr lang="it-IT" sz="5400" dirty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xmlns="" id="{2F86AE85-CAAE-436A-8C13-B583DE7D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22256592-0AA5-4405-9745-6AFAC3484DB3}"/>
              </a:ext>
            </a:extLst>
          </p:cNvPr>
          <p:cNvSpPr/>
          <p:nvPr/>
        </p:nvSpPr>
        <p:spPr>
          <a:xfrm>
            <a:off x="4067944" y="2726918"/>
            <a:ext cx="5040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Sul tema di questo intervento vedi pure il cap. XIV,</a:t>
            </a:r>
            <a:br>
              <a:rPr lang="it-IT" dirty="0"/>
            </a:br>
            <a:r>
              <a:rPr lang="it-IT" i="1" dirty="0"/>
              <a:t>Tutela della riservatezza,</a:t>
            </a:r>
            <a:br>
              <a:rPr lang="it-IT" i="1" dirty="0"/>
            </a:br>
            <a:r>
              <a:rPr lang="it-IT" i="1" dirty="0"/>
              <a:t>circolazione delle informazioni,</a:t>
            </a:r>
            <a:br>
              <a:rPr lang="it-IT" i="1" dirty="0"/>
            </a:br>
            <a:r>
              <a:rPr lang="it-IT" i="1" dirty="0"/>
              <a:t>obblighi di segreto e non concorrenza</a:t>
            </a:r>
            <a:r>
              <a:rPr lang="it-IT" dirty="0"/>
              <a:t>,</a:t>
            </a:r>
            <a:br>
              <a:rPr lang="it-IT" dirty="0"/>
            </a:br>
            <a:r>
              <a:rPr lang="it-IT" dirty="0"/>
              <a:t>in P. Ichino, </a:t>
            </a:r>
            <a:r>
              <a:rPr lang="it-IT" i="1" dirty="0"/>
              <a:t>Il contratto di lavoro</a:t>
            </a:r>
            <a:r>
              <a:rPr lang="it-IT" dirty="0"/>
              <a:t>, vol. III, Giuffrè, 2003, pp. 217-314,</a:t>
            </a:r>
          </a:p>
          <a:p>
            <a:pPr algn="ctr"/>
            <a:r>
              <a:rPr lang="it-IT" dirty="0"/>
              <a:t>reperibile anche nell’</a:t>
            </a:r>
            <a:r>
              <a:rPr lang="it-IT" dirty="0">
                <a:hlinkClick r:id="rId3"/>
              </a:rPr>
              <a:t>Archivio degli scritti</a:t>
            </a:r>
            <a:r>
              <a:rPr lang="it-IT" dirty="0"/>
              <a:t> del sito </a:t>
            </a:r>
            <a:r>
              <a:rPr lang="it-IT" dirty="0">
                <a:hlinkClick r:id="rId4"/>
              </a:rPr>
              <a:t>www.pietroichino.it</a:t>
            </a:r>
            <a:r>
              <a:rPr lang="it-IT" dirty="0"/>
              <a:t> </a:t>
            </a:r>
          </a:p>
          <a:p>
            <a:pPr algn="ctr"/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92A4E2F6-F902-46AD-9356-0A58266DE9F5}"/>
              </a:ext>
            </a:extLst>
          </p:cNvPr>
          <p:cNvSpPr/>
          <p:nvPr/>
        </p:nvSpPr>
        <p:spPr>
          <a:xfrm>
            <a:off x="4932040" y="5241974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Questa presentazione si può scaricare</a:t>
            </a:r>
            <a:br>
              <a:rPr lang="it-IT" dirty="0"/>
            </a:br>
            <a:r>
              <a:rPr lang="it-IT" dirty="0"/>
              <a:t>dallo stesso sito, nella sezione </a:t>
            </a:r>
            <a:r>
              <a:rPr lang="it-IT" i="1" dirty="0"/>
              <a:t>Slides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80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" y="15255"/>
            <a:ext cx="3579418" cy="427784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79912" y="240755"/>
            <a:ext cx="5364088" cy="6480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I. I diritti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dell’imprenditore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al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segreto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400" dirty="0">
                <a:solidFill>
                  <a:schemeClr val="accent1">
                    <a:lumMod val="75000"/>
                  </a:schemeClr>
                </a:solidFill>
              </a:rPr>
              <a:t>- aziendale</a:t>
            </a:r>
            <a:br>
              <a:rPr lang="it-IT" sz="3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400" dirty="0">
                <a:solidFill>
                  <a:schemeClr val="accent1">
                    <a:lumMod val="75000"/>
                  </a:schemeClr>
                </a:solidFill>
              </a:rPr>
              <a:t>- professionale</a:t>
            </a:r>
            <a:br>
              <a:rPr lang="it-IT" sz="3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400" dirty="0">
                <a:solidFill>
                  <a:schemeClr val="accent1">
                    <a:lumMod val="75000"/>
                  </a:schemeClr>
                </a:solidFill>
              </a:rPr>
              <a:t>- scientifico-industriale</a:t>
            </a:r>
            <a:br>
              <a:rPr lang="it-IT" sz="3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400" dirty="0">
                <a:solidFill>
                  <a:schemeClr val="accent1">
                    <a:lumMod val="75000"/>
                  </a:schemeClr>
                </a:solidFill>
              </a:rPr>
              <a:t>- pattizio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3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E33EE39-862A-480B-9841-6E31FBD72769}"/>
              </a:ext>
            </a:extLst>
          </p:cNvPr>
          <p:cNvSpPr/>
          <p:nvPr/>
        </p:nvSpPr>
        <p:spPr>
          <a:xfrm>
            <a:off x="-1" y="4077072"/>
            <a:ext cx="360650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7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912768" cy="922114"/>
          </a:xfrm>
        </p:spPr>
        <p:txBody>
          <a:bodyPr>
            <a:normAutofit/>
          </a:bodyPr>
          <a:lstStyle/>
          <a:p>
            <a:r>
              <a:rPr lang="it-IT" sz="4200" dirty="0">
                <a:solidFill>
                  <a:schemeClr val="accent1">
                    <a:lumMod val="75000"/>
                  </a:schemeClr>
                </a:solidFill>
              </a:rPr>
              <a:t>L’obbligo di segreto </a:t>
            </a:r>
            <a:r>
              <a:rPr lang="it-IT" sz="4200" b="1" dirty="0">
                <a:solidFill>
                  <a:schemeClr val="accent1">
                    <a:lumMod val="75000"/>
                  </a:schemeClr>
                </a:solidFill>
              </a:rPr>
              <a:t>aziendale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23528" y="1368151"/>
            <a:ext cx="8568952" cy="5229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«Art. 2105 </a:t>
            </a:r>
            <a:r>
              <a:rPr lang="it-IT" sz="2800" dirty="0"/>
              <a:t>cod. civ.</a:t>
            </a:r>
            <a:r>
              <a:rPr lang="it-IT" dirty="0"/>
              <a:t> – Obbligo di fedeltà</a:t>
            </a:r>
          </a:p>
          <a:p>
            <a:pPr marL="0" indent="0">
              <a:buNone/>
            </a:pPr>
            <a:r>
              <a:rPr lang="it-IT" i="1" dirty="0"/>
              <a:t>Il prestatore non deve </a:t>
            </a:r>
            <a:r>
              <a:rPr lang="it-IT" sz="1800" i="1" dirty="0"/>
              <a:t>trattare affari per conto proprio o di terzi in concorrenza con l’imprenditore, né  </a:t>
            </a:r>
            <a:r>
              <a:rPr lang="it-IT" i="1" dirty="0"/>
              <a:t>divulgare notizie attinenti all’organizzazione e ai metodi di produzione dell’impresa o farne uso in modo da poter recare ad essa pregiudizio.»</a:t>
            </a:r>
          </a:p>
          <a:p>
            <a:pPr marL="0" indent="0">
              <a:buNone/>
            </a:pPr>
            <a:endParaRPr lang="it-IT" sz="2000" i="1" dirty="0"/>
          </a:p>
          <a:p>
            <a:pPr marL="0" indent="0">
              <a:buNone/>
            </a:pPr>
            <a:r>
              <a:rPr lang="it-IT" dirty="0"/>
              <a:t>L’obbligo </a:t>
            </a:r>
            <a:r>
              <a:rPr lang="it-IT" dirty="0" smtClean="0"/>
              <a:t>vincola dunque </a:t>
            </a:r>
            <a:r>
              <a:rPr lang="it-IT" b="1" dirty="0">
                <a:solidFill>
                  <a:srgbClr val="C00000"/>
                </a:solidFill>
              </a:rPr>
              <a:t>tutti</a:t>
            </a:r>
            <a:r>
              <a:rPr lang="it-IT" b="1" dirty="0"/>
              <a:t> </a:t>
            </a:r>
            <a:r>
              <a:rPr lang="it-IT" dirty="0"/>
              <a:t>i dipendenti, su notizie conosciute </a:t>
            </a:r>
            <a:r>
              <a:rPr lang="it-IT" b="1" dirty="0">
                <a:solidFill>
                  <a:srgbClr val="C00000"/>
                </a:solidFill>
              </a:rPr>
              <a:t>in occasione</a:t>
            </a:r>
            <a:r>
              <a:rPr lang="it-IT" dirty="0"/>
              <a:t> </a:t>
            </a:r>
            <a:r>
              <a:rPr lang="it-IT" dirty="0" smtClean="0"/>
              <a:t>della prestazione</a:t>
            </a:r>
            <a:r>
              <a:rPr lang="it-IT" dirty="0"/>
              <a:t>, </a:t>
            </a:r>
            <a:r>
              <a:rPr lang="it-IT" sz="3100" dirty="0"/>
              <a:t>ma </a:t>
            </a:r>
            <a:r>
              <a:rPr lang="it-IT" sz="3100" b="1" dirty="0">
                <a:solidFill>
                  <a:srgbClr val="C00000"/>
                </a:solidFill>
              </a:rPr>
              <a:t>solo se suscettibili di </a:t>
            </a:r>
            <a:r>
              <a:rPr lang="it-IT" b="1" dirty="0">
                <a:solidFill>
                  <a:srgbClr val="C00000"/>
                </a:solidFill>
              </a:rPr>
              <a:t>sfruttamento </a:t>
            </a:r>
            <a:r>
              <a:rPr lang="it-IT" b="1" dirty="0" smtClean="0">
                <a:solidFill>
                  <a:srgbClr val="C00000"/>
                </a:solidFill>
              </a:rPr>
              <a:t>parassitario</a:t>
            </a:r>
            <a:r>
              <a:rPr lang="it-IT" dirty="0" smtClean="0"/>
              <a:t> </a:t>
            </a:r>
            <a:r>
              <a:rPr lang="it-IT" dirty="0"/>
              <a:t>da parte dei concorrenti </a:t>
            </a:r>
          </a:p>
          <a:p>
            <a:pPr marL="0" indent="0">
              <a:buNone/>
            </a:pPr>
            <a:endParaRPr lang="it-IT" sz="11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37" y="-27384"/>
            <a:ext cx="223837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8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125E4CE-DBBE-49B9-949A-EA2DF4A8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480" y="274638"/>
            <a:ext cx="5842992" cy="1325562"/>
          </a:xfrm>
        </p:spPr>
        <p:txBody>
          <a:bodyPr>
            <a:noAutofit/>
          </a:bodyPr>
          <a:lstStyle/>
          <a:p>
            <a:r>
              <a:rPr lang="it-IT" sz="4800" dirty="0">
                <a:solidFill>
                  <a:schemeClr val="accent1">
                    <a:lumMod val="75000"/>
                  </a:schemeClr>
                </a:solidFill>
              </a:rPr>
              <a:t>Un ampliamento</a:t>
            </a:r>
            <a:br>
              <a:rPr lang="it-IT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4800" dirty="0">
                <a:solidFill>
                  <a:schemeClr val="accent1">
                    <a:lumMod val="75000"/>
                  </a:schemeClr>
                </a:solidFill>
              </a:rPr>
              <a:t>del segreto aziendale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2FC171B-E2E3-43AF-8685-45EA0FAC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2830"/>
            <a:ext cx="8229600" cy="48105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Art. 14 D.lgs. n. 198/1996 (Attuazione dell’accordo di Marrakech 15.4.1994)</a:t>
            </a:r>
          </a:p>
          <a:p>
            <a:pPr marL="0" indent="0">
              <a:buNone/>
            </a:pPr>
            <a:r>
              <a:rPr lang="it-IT" i="1" dirty="0"/>
              <a:t>«</a:t>
            </a:r>
            <a:r>
              <a:rPr lang="it-IT" dirty="0"/>
              <a:t>[omissis] </a:t>
            </a:r>
            <a:r>
              <a:rPr lang="it-IT" i="1" dirty="0"/>
              <a:t>costituisce atto di </a:t>
            </a:r>
            <a:r>
              <a:rPr lang="it-IT" b="1" i="1" dirty="0"/>
              <a:t>concorrenza sleale</a:t>
            </a:r>
            <a:r>
              <a:rPr lang="it-IT" i="1" dirty="0"/>
              <a:t> la </a:t>
            </a:r>
            <a:r>
              <a:rPr lang="it-IT" b="1" i="1" dirty="0"/>
              <a:t>rivelazione a terzi</a:t>
            </a:r>
            <a:r>
              <a:rPr lang="it-IT" i="1" dirty="0"/>
              <a:t> oppure l’acquisizione o utilizzazione da parte di terzi in modo contrario alla correttezza professionale </a:t>
            </a:r>
            <a:r>
              <a:rPr lang="it-IT" b="1" i="1" dirty="0"/>
              <a:t>di informazioni aziendali</a:t>
            </a:r>
            <a:r>
              <a:rPr lang="it-IT" i="1" dirty="0"/>
              <a:t> </a:t>
            </a:r>
            <a:r>
              <a:rPr lang="it-IT" dirty="0"/>
              <a:t>[omissis]</a:t>
            </a:r>
            <a:r>
              <a:rPr lang="it-IT" i="1" dirty="0"/>
              <a:t> ove tali informazioni:</a:t>
            </a:r>
          </a:p>
          <a:p>
            <a:pPr marL="0" indent="0">
              <a:buNone/>
            </a:pPr>
            <a:r>
              <a:rPr lang="it-IT" i="1" dirty="0"/>
              <a:t>a) siano </a:t>
            </a:r>
            <a:r>
              <a:rPr lang="it-IT" b="1" i="1" dirty="0"/>
              <a:t>segrete</a:t>
            </a:r>
            <a:r>
              <a:rPr lang="it-IT" i="1" dirty="0"/>
              <a:t> </a:t>
            </a:r>
            <a:r>
              <a:rPr lang="it-IT" dirty="0"/>
              <a:t>[cioè non facilmente accessibili];</a:t>
            </a:r>
          </a:p>
          <a:p>
            <a:pPr marL="0" indent="0">
              <a:buNone/>
            </a:pPr>
            <a:r>
              <a:rPr lang="it-IT" i="1" dirty="0"/>
              <a:t>b) abbiano </a:t>
            </a:r>
            <a:r>
              <a:rPr lang="it-IT" b="1" i="1" dirty="0"/>
              <a:t>valore economico in quanto segrete</a:t>
            </a:r>
            <a:r>
              <a:rPr lang="it-IT" i="1" dirty="0"/>
              <a:t>;</a:t>
            </a:r>
          </a:p>
          <a:p>
            <a:pPr marL="0" indent="0">
              <a:buNone/>
            </a:pPr>
            <a:r>
              <a:rPr lang="it-IT" i="1" dirty="0"/>
              <a:t>c) siano sottoposte </a:t>
            </a:r>
            <a:r>
              <a:rPr lang="it-IT" dirty="0"/>
              <a:t>[…]</a:t>
            </a:r>
            <a:r>
              <a:rPr lang="it-IT" i="1" dirty="0"/>
              <a:t> a </a:t>
            </a:r>
            <a:r>
              <a:rPr lang="it-IT" b="1" i="1" dirty="0"/>
              <a:t>misure </a:t>
            </a:r>
            <a:r>
              <a:rPr lang="it-IT" dirty="0"/>
              <a:t>[…]</a:t>
            </a:r>
            <a:r>
              <a:rPr lang="it-IT" i="1" dirty="0"/>
              <a:t> </a:t>
            </a:r>
            <a:r>
              <a:rPr lang="it-IT" b="1" i="1" dirty="0"/>
              <a:t>ragionevolmente adeguate</a:t>
            </a:r>
            <a:r>
              <a:rPr lang="it-IT" i="1" dirty="0"/>
              <a:t> a mantenerle segrete.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0FDA72C-DADB-4597-8C1D-350C5404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5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F229ABC-82FA-4AAD-B329-3B8DCAD34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" y="44624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7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7472" y="260648"/>
            <a:ext cx="5839327" cy="1300186"/>
          </a:xfrm>
        </p:spPr>
        <p:txBody>
          <a:bodyPr>
            <a:noAutofit/>
          </a:bodyPr>
          <a:lstStyle/>
          <a:p>
            <a:r>
              <a:rPr lang="it-IT" sz="4800" dirty="0">
                <a:solidFill>
                  <a:schemeClr val="accent1">
                    <a:lumMod val="75000"/>
                  </a:schemeClr>
                </a:solidFill>
              </a:rPr>
              <a:t>L’obbligo di segreto professionale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882749"/>
            <a:ext cx="8424936" cy="4714603"/>
          </a:xfrm>
        </p:spPr>
        <p:txBody>
          <a:bodyPr>
            <a:normAutofit fontScale="92500" lnSpcReduction="20000"/>
          </a:bodyPr>
          <a:lstStyle/>
          <a:p>
            <a:pPr marL="2420938" indent="0" defTabSz="1209675">
              <a:buNone/>
            </a:pPr>
            <a:r>
              <a:rPr lang="it-IT" dirty="0"/>
              <a:t>«Art. 622 cod. </a:t>
            </a:r>
            <a:r>
              <a:rPr lang="it-IT" dirty="0" err="1"/>
              <a:t>pen</a:t>
            </a:r>
            <a:r>
              <a:rPr lang="it-IT" dirty="0"/>
              <a:t>. – Rivelazione</a:t>
            </a:r>
            <a:br>
              <a:rPr lang="it-IT" dirty="0"/>
            </a:br>
            <a:r>
              <a:rPr lang="it-IT" dirty="0"/>
              <a:t>di segreto professionale</a:t>
            </a:r>
          </a:p>
          <a:p>
            <a:pPr marL="0" indent="0">
              <a:buNone/>
            </a:pPr>
            <a:r>
              <a:rPr lang="it-IT" i="1" dirty="0"/>
              <a:t>Chiunque, avendo notizia, </a:t>
            </a:r>
            <a:r>
              <a:rPr lang="it-IT" b="1" i="1" dirty="0"/>
              <a:t>per ragione</a:t>
            </a:r>
            <a:r>
              <a:rPr lang="it-IT" i="1" dirty="0"/>
              <a:t> </a:t>
            </a:r>
            <a:r>
              <a:rPr lang="it-IT" sz="2200" i="1" dirty="0"/>
              <a:t>del proprio stato o ufficio o</a:t>
            </a:r>
            <a:r>
              <a:rPr lang="it-IT" i="1" dirty="0"/>
              <a:t> </a:t>
            </a:r>
            <a:r>
              <a:rPr lang="it-IT" b="1" i="1" dirty="0"/>
              <a:t>della propria professione</a:t>
            </a:r>
            <a:r>
              <a:rPr lang="it-IT" i="1" dirty="0"/>
              <a:t> o arte, di un segreto, lo </a:t>
            </a:r>
            <a:r>
              <a:rPr lang="it-IT" b="1" i="1" dirty="0"/>
              <a:t>rivela</a:t>
            </a:r>
            <a:r>
              <a:rPr lang="it-IT" i="1" dirty="0"/>
              <a:t>, </a:t>
            </a:r>
            <a:r>
              <a:rPr lang="it-IT" b="1" i="1" dirty="0"/>
              <a:t>senza giusta causa</a:t>
            </a:r>
            <a:r>
              <a:rPr lang="it-IT" i="1" dirty="0"/>
              <a:t>, ovvero lo </a:t>
            </a:r>
            <a:r>
              <a:rPr lang="it-IT" b="1" i="1" dirty="0"/>
              <a:t>impiega</a:t>
            </a:r>
            <a:r>
              <a:rPr lang="it-IT" i="1" dirty="0"/>
              <a:t> a proprio o altrui profitto, è punito, se dal fatto può derivare nocumento, con la reclusione fino a un anno o con la multa da € 30 a € 516. </a:t>
            </a:r>
            <a:r>
              <a:rPr lang="it-IT" dirty="0"/>
              <a:t>[omissis]</a:t>
            </a:r>
            <a:r>
              <a:rPr lang="it-IT" i="1" dirty="0"/>
              <a:t>»</a:t>
            </a:r>
          </a:p>
          <a:p>
            <a:pPr marL="0" indent="0">
              <a:buNone/>
            </a:pPr>
            <a:endParaRPr lang="it-IT" sz="2200" i="1" dirty="0"/>
          </a:p>
          <a:p>
            <a:pPr marL="0" indent="0">
              <a:buNone/>
            </a:pPr>
            <a:r>
              <a:rPr lang="it-IT" sz="3500" dirty="0"/>
              <a:t>L’obbligo </a:t>
            </a:r>
            <a:r>
              <a:rPr lang="it-IT" sz="3500" dirty="0" smtClean="0"/>
              <a:t>vincola dunque </a:t>
            </a:r>
            <a:r>
              <a:rPr lang="it-IT" sz="3500" b="1" dirty="0">
                <a:solidFill>
                  <a:srgbClr val="C00000"/>
                </a:solidFill>
              </a:rPr>
              <a:t>solo chi abbia conosciuto la notizia a causa del proprio ruolo</a:t>
            </a:r>
            <a:r>
              <a:rPr lang="it-IT" sz="3500" dirty="0"/>
              <a:t> professionale specifico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6</a:t>
            </a:fld>
            <a:endParaRPr lang="it-IT"/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47473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848E58E-835A-436A-93EE-CEEC688A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4887"/>
          </a:xfrm>
        </p:spPr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Il segreto scientifico o industriale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420484D-8449-4657-888C-728EF8603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«Art. 623 cod. </a:t>
            </a:r>
            <a:r>
              <a:rPr lang="it-IT" dirty="0" err="1"/>
              <a:t>pen</a:t>
            </a:r>
            <a:r>
              <a:rPr lang="it-IT" dirty="0"/>
              <a:t>. – Rivelazione</a:t>
            </a:r>
            <a:br>
              <a:rPr lang="it-IT" dirty="0"/>
            </a:br>
            <a:r>
              <a:rPr lang="it-IT" dirty="0"/>
              <a:t>di segreti scientifici o industriali</a:t>
            </a:r>
          </a:p>
          <a:p>
            <a:pPr marL="0" indent="0">
              <a:buNone/>
            </a:pPr>
            <a:r>
              <a:rPr lang="it-IT" i="1" dirty="0"/>
              <a:t>Chiunque, venuto a cognizione </a:t>
            </a:r>
            <a:r>
              <a:rPr lang="it-IT" b="1" i="1" dirty="0"/>
              <a:t>per ragione</a:t>
            </a:r>
            <a:r>
              <a:rPr lang="it-IT" i="1" dirty="0"/>
              <a:t> </a:t>
            </a:r>
            <a:r>
              <a:rPr lang="it-IT" sz="2000" i="1" dirty="0"/>
              <a:t>del suo stato o ufficio, o</a:t>
            </a:r>
            <a:r>
              <a:rPr lang="it-IT" i="1" dirty="0"/>
              <a:t> </a:t>
            </a:r>
            <a:r>
              <a:rPr lang="it-IT" b="1" i="1" dirty="0"/>
              <a:t>della sua professione</a:t>
            </a:r>
            <a:r>
              <a:rPr lang="it-IT" i="1" dirty="0"/>
              <a:t> o arte, di notizie destinate a rimanere segrete, sopra </a:t>
            </a:r>
            <a:r>
              <a:rPr lang="it-IT" b="1" i="1" dirty="0"/>
              <a:t>scoperte o invenzioni scientifiche o applicazioni industriali</a:t>
            </a:r>
            <a:r>
              <a:rPr lang="it-IT" i="1" dirty="0"/>
              <a:t>, le rivela o le impiega a proprio o altrui profitto, è punito con la reclusione fino a due anni. </a:t>
            </a:r>
            <a:r>
              <a:rPr lang="it-IT" sz="2800" dirty="0"/>
              <a:t>[omissis]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dirty="0"/>
              <a:t>È un </a:t>
            </a:r>
            <a:r>
              <a:rPr lang="it-IT" b="1" dirty="0">
                <a:solidFill>
                  <a:srgbClr val="C00000"/>
                </a:solidFill>
              </a:rPr>
              <a:t>obbligo di segreto professionale rafforzato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490D933-09C1-4411-9FC1-7FCBC54FF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7DF3D54-5585-4463-B3BC-B91D9FDF5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20" y="1109861"/>
            <a:ext cx="2194491" cy="14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F44C316-46C8-4EEA-9B89-4EC319B8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39999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/>
                </a:solidFill>
              </a:rPr>
              <a:t>Campo di applicazione </a:t>
            </a:r>
            <a:r>
              <a:rPr lang="it-IT" b="1" dirty="0">
                <a:solidFill>
                  <a:schemeClr val="tx2"/>
                </a:solidFill>
              </a:rPr>
              <a:t>oggettivo</a:t>
            </a:r>
            <a:br>
              <a:rPr lang="it-IT" b="1" dirty="0">
                <a:solidFill>
                  <a:schemeClr val="tx2"/>
                </a:solidFill>
              </a:rPr>
            </a:br>
            <a:r>
              <a:rPr lang="it-IT" dirty="0">
                <a:solidFill>
                  <a:schemeClr val="tx2"/>
                </a:solidFill>
              </a:rPr>
              <a:t>del segreto aziendale e professionale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2B0D471-7895-494A-A1CE-4F6383326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segreto </a:t>
            </a:r>
            <a:r>
              <a:rPr lang="it-IT" b="1" dirty="0"/>
              <a:t>aziendale          </a:t>
            </a:r>
            <a:r>
              <a:rPr lang="it-IT" dirty="0"/>
              <a:t>     segreto </a:t>
            </a:r>
            <a:r>
              <a:rPr lang="it-IT" b="1" dirty="0"/>
              <a:t>professionale</a:t>
            </a:r>
          </a:p>
          <a:p>
            <a:pPr marL="0" indent="0">
              <a:buNone/>
            </a:pPr>
            <a:r>
              <a:rPr lang="it-IT" dirty="0"/>
              <a:t>art. 2105 </a:t>
            </a:r>
            <a:r>
              <a:rPr lang="it-IT" dirty="0" err="1"/>
              <a:t>c.civ</a:t>
            </a:r>
            <a:r>
              <a:rPr lang="it-IT" dirty="0"/>
              <a:t>.                                   art. 622 </a:t>
            </a:r>
            <a:r>
              <a:rPr lang="it-IT" dirty="0" err="1"/>
              <a:t>c.pen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4000" dirty="0"/>
          </a:p>
          <a:p>
            <a:pPr marL="0" indent="0">
              <a:buNone/>
            </a:pPr>
            <a:r>
              <a:rPr lang="it-IT" dirty="0"/>
              <a:t>   </a:t>
            </a:r>
            <a:r>
              <a:rPr lang="it-IT" sz="3600" dirty="0"/>
              <a:t>            </a:t>
            </a:r>
          </a:p>
          <a:p>
            <a:pPr marL="0" indent="0">
              <a:buNone/>
            </a:pPr>
            <a:r>
              <a:rPr lang="it-IT" dirty="0"/>
              <a:t>              segreto </a:t>
            </a:r>
            <a:r>
              <a:rPr lang="it-IT" b="1" dirty="0"/>
              <a:t>scientifico</a:t>
            </a:r>
            <a:r>
              <a:rPr lang="it-IT" dirty="0"/>
              <a:t> o </a:t>
            </a:r>
            <a:r>
              <a:rPr lang="it-IT" b="1" dirty="0"/>
              <a:t>industriale</a:t>
            </a:r>
          </a:p>
          <a:p>
            <a:pPr marL="0" indent="0">
              <a:buNone/>
            </a:pPr>
            <a:r>
              <a:rPr lang="it-IT" dirty="0"/>
              <a:t>                             art. 623 c. </a:t>
            </a:r>
            <a:r>
              <a:rPr lang="it-IT" dirty="0" err="1"/>
              <a:t>pen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70744EF-1AB9-4AEA-BE6D-5F692139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8</a:t>
            </a:fld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xmlns="" id="{65AFC39A-D721-4167-86D6-4B1506D0FD0B}"/>
              </a:ext>
            </a:extLst>
          </p:cNvPr>
          <p:cNvSpPr/>
          <p:nvPr/>
        </p:nvSpPr>
        <p:spPr>
          <a:xfrm>
            <a:off x="1835696" y="3140968"/>
            <a:ext cx="3024336" cy="1800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A4C67735-0B16-4B56-B30B-13BB09F32F26}"/>
              </a:ext>
            </a:extLst>
          </p:cNvPr>
          <p:cNvSpPr/>
          <p:nvPr/>
        </p:nvSpPr>
        <p:spPr>
          <a:xfrm>
            <a:off x="3851920" y="3429000"/>
            <a:ext cx="2808312" cy="1656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xmlns="" id="{C295264A-6F6F-40C4-A080-DBF2DC02AC45}"/>
              </a:ext>
            </a:extLst>
          </p:cNvPr>
          <p:cNvSpPr/>
          <p:nvPr/>
        </p:nvSpPr>
        <p:spPr>
          <a:xfrm rot="1159468">
            <a:off x="2309324" y="3144403"/>
            <a:ext cx="2731968" cy="1545646"/>
          </a:xfrm>
          <a:prstGeom prst="arc">
            <a:avLst>
              <a:gd name="adj1" fmla="val 16200000"/>
              <a:gd name="adj2" fmla="val 228887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xmlns="" id="{090F0C92-CBD1-43DA-95E2-8529E25E16FD}"/>
              </a:ext>
            </a:extLst>
          </p:cNvPr>
          <p:cNvSpPr/>
          <p:nvPr/>
        </p:nvSpPr>
        <p:spPr>
          <a:xfrm rot="18088501">
            <a:off x="1133027" y="2957788"/>
            <a:ext cx="484632" cy="97840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xmlns="" id="{BB43647D-5BEF-455E-B146-094490D15DAF}"/>
              </a:ext>
            </a:extLst>
          </p:cNvPr>
          <p:cNvSpPr/>
          <p:nvPr/>
        </p:nvSpPr>
        <p:spPr>
          <a:xfrm rot="3048271">
            <a:off x="6878175" y="2924944"/>
            <a:ext cx="484632" cy="97840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xmlns="" id="{8875FABA-9981-4B1F-9E60-AA5561B01524}"/>
              </a:ext>
            </a:extLst>
          </p:cNvPr>
          <p:cNvSpPr/>
          <p:nvPr/>
        </p:nvSpPr>
        <p:spPr>
          <a:xfrm rot="5400000">
            <a:off x="3826330" y="5079018"/>
            <a:ext cx="751836" cy="412624"/>
          </a:xfrm>
          <a:prstGeom prst="leftArrow">
            <a:avLst>
              <a:gd name="adj1" fmla="val 44407"/>
              <a:gd name="adj2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xmlns="" id="{6F69F99E-1C88-414D-B6DD-8C62553BD157}"/>
              </a:ext>
            </a:extLst>
          </p:cNvPr>
          <p:cNvSpPr txBox="1">
            <a:spLocks/>
          </p:cNvSpPr>
          <p:nvPr/>
        </p:nvSpPr>
        <p:spPr>
          <a:xfrm>
            <a:off x="1969368" y="3356992"/>
            <a:ext cx="2242592" cy="182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/>
              <a:t>  Tutte le notizie</a:t>
            </a:r>
            <a:br>
              <a:rPr lang="it-IT" sz="2400" dirty="0"/>
            </a:br>
            <a:r>
              <a:rPr lang="it-IT" sz="2400" dirty="0"/>
              <a:t> suscettibili di sfruttamento</a:t>
            </a:r>
            <a:br>
              <a:rPr lang="it-IT" sz="2400" dirty="0"/>
            </a:br>
            <a:r>
              <a:rPr lang="it-IT" sz="2400" dirty="0"/>
              <a:t>        parassitario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xmlns="" id="{43690D71-FF69-461C-9BB0-6E94F85329D8}"/>
              </a:ext>
            </a:extLst>
          </p:cNvPr>
          <p:cNvSpPr txBox="1">
            <a:spLocks/>
          </p:cNvSpPr>
          <p:nvPr/>
        </p:nvSpPr>
        <p:spPr>
          <a:xfrm rot="178887">
            <a:off x="4299508" y="3475465"/>
            <a:ext cx="2360133" cy="182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/>
              <a:t>Tutte le notizie conosciute</a:t>
            </a:r>
            <a:br>
              <a:rPr lang="it-IT" sz="2400" dirty="0"/>
            </a:br>
            <a:r>
              <a:rPr lang="it-IT" sz="2400" b="1" dirty="0"/>
              <a:t>per ragione</a:t>
            </a:r>
            <a:r>
              <a:rPr lang="it-IT" sz="2400" dirty="0"/>
              <a:t> della professione</a:t>
            </a:r>
          </a:p>
        </p:txBody>
      </p:sp>
    </p:spTree>
    <p:extLst>
      <p:ext uri="{BB962C8B-B14F-4D97-AF65-F5344CB8AC3E}">
        <p14:creationId xmlns:p14="http://schemas.microsoft.com/office/powerpoint/2010/main" val="12020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F44C316-46C8-4EEA-9B89-4EC319B8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39999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/>
                </a:solidFill>
              </a:rPr>
              <a:t>Campo di applicazione </a:t>
            </a:r>
            <a:r>
              <a:rPr lang="it-IT" b="1" dirty="0">
                <a:solidFill>
                  <a:schemeClr val="tx2"/>
                </a:solidFill>
              </a:rPr>
              <a:t>soggettivo</a:t>
            </a:r>
            <a:br>
              <a:rPr lang="it-IT" b="1" dirty="0">
                <a:solidFill>
                  <a:schemeClr val="tx2"/>
                </a:solidFill>
              </a:rPr>
            </a:br>
            <a:r>
              <a:rPr lang="it-IT" dirty="0">
                <a:solidFill>
                  <a:schemeClr val="tx2"/>
                </a:solidFill>
              </a:rPr>
              <a:t>del segreto aziendale e professionale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2B0D471-7895-494A-A1CE-4F6383326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segreto </a:t>
            </a:r>
            <a:r>
              <a:rPr lang="it-IT" b="1" dirty="0"/>
              <a:t>aziendale          </a:t>
            </a:r>
            <a:r>
              <a:rPr lang="it-IT" dirty="0"/>
              <a:t>     segreto </a:t>
            </a:r>
            <a:r>
              <a:rPr lang="it-IT" b="1" dirty="0"/>
              <a:t>professionale</a:t>
            </a:r>
          </a:p>
          <a:p>
            <a:pPr marL="0" indent="0">
              <a:buNone/>
            </a:pPr>
            <a:r>
              <a:rPr lang="it-IT" dirty="0"/>
              <a:t>art. 2105 </a:t>
            </a:r>
            <a:r>
              <a:rPr lang="it-IT" dirty="0" err="1"/>
              <a:t>c.civ</a:t>
            </a:r>
            <a:r>
              <a:rPr lang="it-IT" dirty="0"/>
              <a:t>.                                   art. 622 </a:t>
            </a:r>
            <a:r>
              <a:rPr lang="it-IT" dirty="0" err="1"/>
              <a:t>c.pen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4000" dirty="0"/>
          </a:p>
          <a:p>
            <a:pPr marL="0" indent="0">
              <a:buNone/>
            </a:pPr>
            <a:r>
              <a:rPr lang="it-IT" dirty="0"/>
              <a:t>   </a:t>
            </a:r>
            <a:r>
              <a:rPr lang="it-IT" sz="3600" dirty="0"/>
              <a:t>            </a:t>
            </a:r>
          </a:p>
          <a:p>
            <a:pPr marL="0" indent="0">
              <a:buNone/>
            </a:pPr>
            <a:r>
              <a:rPr lang="it-IT" dirty="0"/>
              <a:t>                            segreto </a:t>
            </a:r>
            <a:r>
              <a:rPr lang="it-IT" b="1" dirty="0"/>
              <a:t>scientifico</a:t>
            </a:r>
            <a:r>
              <a:rPr lang="it-IT" dirty="0"/>
              <a:t> o </a:t>
            </a:r>
            <a:r>
              <a:rPr lang="it-IT" b="1" dirty="0"/>
              <a:t>industriale</a:t>
            </a:r>
          </a:p>
          <a:p>
            <a:pPr marL="0" indent="0">
              <a:buNone/>
            </a:pPr>
            <a:r>
              <a:rPr lang="it-IT" dirty="0"/>
              <a:t>                                           art. 623 c. </a:t>
            </a:r>
            <a:r>
              <a:rPr lang="it-IT" dirty="0" err="1"/>
              <a:t>pen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70744EF-1AB9-4AEA-BE6D-5F692139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AE9-6181-4239-A534-177A71EAB8F2}" type="slidenum">
              <a:rPr lang="it-IT" smtClean="0"/>
              <a:t>9</a:t>
            </a:fld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xmlns="" id="{65AFC39A-D721-4167-86D6-4B1506D0FD0B}"/>
              </a:ext>
            </a:extLst>
          </p:cNvPr>
          <p:cNvSpPr/>
          <p:nvPr/>
        </p:nvSpPr>
        <p:spPr>
          <a:xfrm>
            <a:off x="1835696" y="3140968"/>
            <a:ext cx="3024336" cy="1800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A4C67735-0B16-4B56-B30B-13BB09F32F26}"/>
              </a:ext>
            </a:extLst>
          </p:cNvPr>
          <p:cNvSpPr/>
          <p:nvPr/>
        </p:nvSpPr>
        <p:spPr>
          <a:xfrm>
            <a:off x="3851920" y="3356992"/>
            <a:ext cx="2808312" cy="1656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xmlns="" id="{C295264A-6F6F-40C4-A080-DBF2DC02AC45}"/>
              </a:ext>
            </a:extLst>
          </p:cNvPr>
          <p:cNvSpPr/>
          <p:nvPr/>
        </p:nvSpPr>
        <p:spPr>
          <a:xfrm rot="1159468">
            <a:off x="2598937" y="3193711"/>
            <a:ext cx="2433960" cy="1545646"/>
          </a:xfrm>
          <a:prstGeom prst="arc">
            <a:avLst>
              <a:gd name="adj1" fmla="val 16200000"/>
              <a:gd name="adj2" fmla="val 228887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xmlns="" id="{090F0C92-CBD1-43DA-95E2-8529E25E16FD}"/>
              </a:ext>
            </a:extLst>
          </p:cNvPr>
          <p:cNvSpPr/>
          <p:nvPr/>
        </p:nvSpPr>
        <p:spPr>
          <a:xfrm rot="18182469">
            <a:off x="1133027" y="2957788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xmlns="" id="{BB43647D-5BEF-455E-B146-094490D15DAF}"/>
              </a:ext>
            </a:extLst>
          </p:cNvPr>
          <p:cNvSpPr/>
          <p:nvPr/>
        </p:nvSpPr>
        <p:spPr>
          <a:xfrm rot="3048271">
            <a:off x="6878175" y="2924944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xmlns="" id="{8875FABA-9981-4B1F-9E60-AA5561B01524}"/>
              </a:ext>
            </a:extLst>
          </p:cNvPr>
          <p:cNvSpPr/>
          <p:nvPr/>
        </p:nvSpPr>
        <p:spPr>
          <a:xfrm rot="5400000">
            <a:off x="5080304" y="5121188"/>
            <a:ext cx="567568" cy="432048"/>
          </a:xfrm>
          <a:prstGeom prst="leftArrow">
            <a:avLst>
              <a:gd name="adj1" fmla="val 44407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xmlns="" id="{514CA0C8-F998-424B-9331-1A56F4922AED}"/>
              </a:ext>
            </a:extLst>
          </p:cNvPr>
          <p:cNvSpPr txBox="1">
            <a:spLocks/>
          </p:cNvSpPr>
          <p:nvPr/>
        </p:nvSpPr>
        <p:spPr>
          <a:xfrm>
            <a:off x="4345632" y="3459057"/>
            <a:ext cx="2242592" cy="1698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/>
              <a:t>Dipendenti 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/>
              <a:t>collaboratori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/>
              <a:t>prof. </a:t>
            </a:r>
            <a:r>
              <a:rPr lang="it-IT" sz="2400" b="1" dirty="0"/>
              <a:t>qualificati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xmlns="" id="{7EDF7B80-73EF-4BD4-9BFA-923163492D0D}"/>
              </a:ext>
            </a:extLst>
          </p:cNvPr>
          <p:cNvSpPr txBox="1">
            <a:spLocks/>
          </p:cNvSpPr>
          <p:nvPr/>
        </p:nvSpPr>
        <p:spPr>
          <a:xfrm>
            <a:off x="1753344" y="3688433"/>
            <a:ext cx="2386608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  dipendenti</a:t>
            </a:r>
          </a:p>
        </p:txBody>
      </p:sp>
    </p:spTree>
    <p:extLst>
      <p:ext uri="{BB962C8B-B14F-4D97-AF65-F5344CB8AC3E}">
        <p14:creationId xmlns:p14="http://schemas.microsoft.com/office/powerpoint/2010/main" val="62942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4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5348</TotalTime>
  <Words>943</Words>
  <Application>Microsoft Office PowerPoint</Application>
  <PresentationFormat>Presentazione su schermo (4:3)</PresentationFormat>
  <Paragraphs>137</Paragraphs>
  <Slides>21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di Office</vt:lpstr>
      <vt:lpstr>Il diritto dell’imprenditore al segreto e il rilievo sistematico della legge sul whistleblowing</vt:lpstr>
      <vt:lpstr>Presentazione standard di PowerPoint</vt:lpstr>
      <vt:lpstr>I. I diritti dell’imprenditore al segreto - aziendale - professionale - scientifico-industriale - pattizio</vt:lpstr>
      <vt:lpstr>L’obbligo di segreto aziendale</vt:lpstr>
      <vt:lpstr>Un ampliamento del segreto aziendale</vt:lpstr>
      <vt:lpstr>L’obbligo di segreto professionale</vt:lpstr>
      <vt:lpstr>Il segreto scientifico o industriale</vt:lpstr>
      <vt:lpstr>Campo di applicazione oggettivo del segreto aziendale e professionale</vt:lpstr>
      <vt:lpstr>Campo di applicazione soggettivo del segreto aziendale e professionale</vt:lpstr>
      <vt:lpstr>Il segreto pattizio</vt:lpstr>
      <vt:lpstr>Durata, eccezioni e temperamento del vincolo di segreto</vt:lpstr>
      <vt:lpstr>La giusta causa di rivelazione</vt:lpstr>
      <vt:lpstr>II. L’articolo 3 della legge n. 179/2017</vt:lpstr>
      <vt:lpstr>Il testo dell’articolo</vt:lpstr>
      <vt:lpstr>La riforma della giusta causa di rivelazione nella nuova legge</vt:lpstr>
      <vt:lpstr>L’importanza sistematica della nuova norma contro l’omertà</vt:lpstr>
      <vt:lpstr>III. Novità sul whistleblowing negli ordinamenti europei (UE e CEDU)</vt:lpstr>
      <vt:lpstr>La sentenza della Corte Europea dei Diritti dell’Uomo 27 febbraio 2018 Guja vs Rep. Moldova</vt:lpstr>
      <vt:lpstr>La sentenza CEDU 27 febbraio 2018  Guja vs Rep. Moldova  -  segue</vt:lpstr>
      <vt:lpstr>La proposta di Direttiva europea sul whistleblowing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Prof. Pietro Ichino</dc:creator>
  <cp:lastModifiedBy>assistente</cp:lastModifiedBy>
  <cp:revision>378</cp:revision>
  <cp:lastPrinted>2019-01-24T09:07:43Z</cp:lastPrinted>
  <dcterms:created xsi:type="dcterms:W3CDTF">2013-10-27T18:06:55Z</dcterms:created>
  <dcterms:modified xsi:type="dcterms:W3CDTF">2019-04-09T09:26:57Z</dcterms:modified>
</cp:coreProperties>
</file>