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908" r:id="rId6"/>
    <p:sldId id="871" r:id="rId7"/>
    <p:sldId id="901" r:id="rId8"/>
    <p:sldId id="907" r:id="rId9"/>
    <p:sldId id="894" r:id="rId10"/>
    <p:sldId id="893" r:id="rId11"/>
    <p:sldId id="895" r:id="rId12"/>
    <p:sldId id="896" r:id="rId13"/>
    <p:sldId id="897" r:id="rId14"/>
    <p:sldId id="892" r:id="rId15"/>
    <p:sldId id="910" r:id="rId16"/>
    <p:sldId id="902" r:id="rId17"/>
    <p:sldId id="899" r:id="rId18"/>
    <p:sldId id="872" r:id="rId19"/>
    <p:sldId id="442" r:id="rId20"/>
    <p:sldId id="911" r:id="rId21"/>
    <p:sldId id="887" r:id="rId22"/>
    <p:sldId id="495" r:id="rId23"/>
    <p:sldId id="903" r:id="rId24"/>
    <p:sldId id="884" r:id="rId25"/>
    <p:sldId id="877" r:id="rId26"/>
    <p:sldId id="874" r:id="rId27"/>
    <p:sldId id="881" r:id="rId28"/>
    <p:sldId id="880" r:id="rId29"/>
    <p:sldId id="904" r:id="rId30"/>
    <p:sldId id="384" r:id="rId31"/>
    <p:sldId id="909" r:id="rId32"/>
    <p:sldId id="386" r:id="rId33"/>
    <p:sldId id="905" r:id="rId34"/>
    <p:sldId id="900" r:id="rId35"/>
    <p:sldId id="586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54111-3322-483F-B70E-AE4D317A4A90}" v="3202" dt="2020-05-26T15:41:47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tro Ichino" userId="c6f06d58-ce10-46f5-887c-017de574bc06" providerId="ADAL" clId="{A2F54111-3322-483F-B70E-AE4D317A4A90}"/>
    <pc:docChg chg="custSel addSld modSld">
      <pc:chgData name="Pietro Ichino" userId="c6f06d58-ce10-46f5-887c-017de574bc06" providerId="ADAL" clId="{A2F54111-3322-483F-B70E-AE4D317A4A90}" dt="2020-05-26T15:41:47.786" v="79" actId="255"/>
      <pc:docMkLst>
        <pc:docMk/>
      </pc:docMkLst>
      <pc:sldChg chg="modSp">
        <pc:chgData name="Pietro Ichino" userId="c6f06d58-ce10-46f5-887c-017de574bc06" providerId="ADAL" clId="{A2F54111-3322-483F-B70E-AE4D317A4A90}" dt="2020-05-26T15:27:06.508" v="41" actId="20577"/>
        <pc:sldMkLst>
          <pc:docMk/>
          <pc:sldMk cId="968125235" sldId="887"/>
        </pc:sldMkLst>
        <pc:spChg chg="mod">
          <ac:chgData name="Pietro Ichino" userId="c6f06d58-ce10-46f5-887c-017de574bc06" providerId="ADAL" clId="{A2F54111-3322-483F-B70E-AE4D317A4A90}" dt="2020-05-26T15:27:06.508" v="41" actId="20577"/>
          <ac:spMkLst>
            <pc:docMk/>
            <pc:sldMk cId="968125235" sldId="887"/>
            <ac:spMk id="2" creationId="{FAE23396-12F2-4773-A625-B8D1C8ED98E3}"/>
          </ac:spMkLst>
        </pc:spChg>
      </pc:sldChg>
      <pc:sldChg chg="modSp">
        <pc:chgData name="Pietro Ichino" userId="c6f06d58-ce10-46f5-887c-017de574bc06" providerId="ADAL" clId="{A2F54111-3322-483F-B70E-AE4D317A4A90}" dt="2020-05-26T15:21:31.764" v="37" actId="255"/>
        <pc:sldMkLst>
          <pc:docMk/>
          <pc:sldMk cId="1127114457" sldId="895"/>
        </pc:sldMkLst>
        <pc:spChg chg="mod">
          <ac:chgData name="Pietro Ichino" userId="c6f06d58-ce10-46f5-887c-017de574bc06" providerId="ADAL" clId="{A2F54111-3322-483F-B70E-AE4D317A4A90}" dt="2020-05-26T15:21:31.764" v="37" actId="255"/>
          <ac:spMkLst>
            <pc:docMk/>
            <pc:sldMk cId="1127114457" sldId="895"/>
            <ac:spMk id="3" creationId="{FE87E37D-309B-4AEA-B684-9F8511C9385F}"/>
          </ac:spMkLst>
        </pc:spChg>
      </pc:sldChg>
      <pc:sldChg chg="modSp">
        <pc:chgData name="Pietro Ichino" userId="c6f06d58-ce10-46f5-887c-017de574bc06" providerId="ADAL" clId="{A2F54111-3322-483F-B70E-AE4D317A4A90}" dt="2020-05-26T15:41:47.786" v="79" actId="255"/>
        <pc:sldMkLst>
          <pc:docMk/>
          <pc:sldMk cId="704506021" sldId="897"/>
        </pc:sldMkLst>
        <pc:spChg chg="mod">
          <ac:chgData name="Pietro Ichino" userId="c6f06d58-ce10-46f5-887c-017de574bc06" providerId="ADAL" clId="{A2F54111-3322-483F-B70E-AE4D317A4A90}" dt="2020-05-26T15:41:47.786" v="79" actId="255"/>
          <ac:spMkLst>
            <pc:docMk/>
            <pc:sldMk cId="704506021" sldId="897"/>
            <ac:spMk id="3" creationId="{C59C7423-625C-4ACB-9F5F-862AF4434658}"/>
          </ac:spMkLst>
        </pc:spChg>
      </pc:sldChg>
      <pc:sldChg chg="modSp">
        <pc:chgData name="Pietro Ichino" userId="c6f06d58-ce10-46f5-887c-017de574bc06" providerId="ADAL" clId="{A2F54111-3322-483F-B70E-AE4D317A4A90}" dt="2020-05-26T15:20:49.868" v="31" actId="20577"/>
        <pc:sldMkLst>
          <pc:docMk/>
          <pc:sldMk cId="2896362394" sldId="899"/>
        </pc:sldMkLst>
        <pc:spChg chg="mod">
          <ac:chgData name="Pietro Ichino" userId="c6f06d58-ce10-46f5-887c-017de574bc06" providerId="ADAL" clId="{A2F54111-3322-483F-B70E-AE4D317A4A90}" dt="2020-05-26T15:20:49.868" v="31" actId="20577"/>
          <ac:spMkLst>
            <pc:docMk/>
            <pc:sldMk cId="2896362394" sldId="899"/>
            <ac:spMk id="3" creationId="{AF25BD44-90AA-44BA-A8E5-3BC9BEC3BC1E}"/>
          </ac:spMkLst>
        </pc:spChg>
      </pc:sldChg>
      <pc:sldChg chg="modSp">
        <pc:chgData name="Pietro Ichino" userId="c6f06d58-ce10-46f5-887c-017de574bc06" providerId="ADAL" clId="{A2F54111-3322-483F-B70E-AE4D317A4A90}" dt="2020-05-25T15:25:34.307" v="23" actId="6549"/>
        <pc:sldMkLst>
          <pc:docMk/>
          <pc:sldMk cId="924700537" sldId="909"/>
        </pc:sldMkLst>
        <pc:spChg chg="mod">
          <ac:chgData name="Pietro Ichino" userId="c6f06d58-ce10-46f5-887c-017de574bc06" providerId="ADAL" clId="{A2F54111-3322-483F-B70E-AE4D317A4A90}" dt="2020-05-25T15:25:34.307" v="23" actId="6549"/>
          <ac:spMkLst>
            <pc:docMk/>
            <pc:sldMk cId="924700537" sldId="909"/>
            <ac:spMk id="3" creationId="{324F0DC0-F354-413B-B0A0-C0858D87738C}"/>
          </ac:spMkLst>
        </pc:spChg>
      </pc:sldChg>
      <pc:sldChg chg="addSp modSp add modAnim">
        <pc:chgData name="Pietro Ichino" userId="c6f06d58-ce10-46f5-887c-017de574bc06" providerId="ADAL" clId="{A2F54111-3322-483F-B70E-AE4D317A4A90}" dt="2020-05-26T15:37:33.917" v="48"/>
        <pc:sldMkLst>
          <pc:docMk/>
          <pc:sldMk cId="1809580711" sldId="911"/>
        </pc:sldMkLst>
        <pc:spChg chg="add mod">
          <ac:chgData name="Pietro Ichino" userId="c6f06d58-ce10-46f5-887c-017de574bc06" providerId="ADAL" clId="{A2F54111-3322-483F-B70E-AE4D317A4A90}" dt="2020-05-26T15:37:23.849" v="47" actId="1582"/>
          <ac:spMkLst>
            <pc:docMk/>
            <pc:sldMk cId="1809580711" sldId="911"/>
            <ac:spMk id="3" creationId="{823DD31D-5DC7-4A5D-B5E5-F7300C3B58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DA932-82A1-4169-B7AC-D2302BC1AE31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9180-7596-4602-83B5-5B2201FD65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63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3742D7DE-C39F-4F6A-9829-A6D7DF868C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C748820E-FD4D-4E85-ABF6-A3A3155919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11200" y="4860925"/>
            <a:ext cx="5678488" cy="4711700"/>
          </a:xfrm>
          <a:ln/>
        </p:spPr>
        <p:txBody>
          <a:bodyPr/>
          <a:lstStyle/>
          <a:p>
            <a:pPr eaLnBrk="1"/>
            <a:endParaRPr altLang="it-IT">
              <a:latin typeface="Calibri" panose="020F0502020204030204" pitchFamily="34" charset="0"/>
              <a:ea typeface="Arial Unicode MS" panose="020B060402020202020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6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E9DAB-FBFD-4BD6-8D9D-303811D9D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A9A1CA5-F1F6-4AFF-84BE-48D827994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0A0EB1-B758-409D-96AD-03458E4B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B8AF-3962-490C-97F6-F5DAC0262C9F}" type="datetime1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61081F-AB26-4DF3-A512-4EFC9D85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526E41-7985-4B69-8D36-24E3D4F9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29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1ED19-F8AE-4326-A998-4D4C7AD8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80AED1-BA7D-4316-91FB-5ADE4B75C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635718-07A3-4159-AFA6-FC08D6F5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FD79-24D8-45C4-9355-B6BA02566040}" type="datetime1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9A668E-6DC6-41A1-9CDC-3184F46F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C7C7B4-1FF5-4DBB-A2FE-D1BF71DF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37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701A9E-0169-491F-9816-870AEFC40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E2F3E19-03F3-47F5-B8D9-58A7E3D7D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5686C4-6F2D-4E62-B5F6-D7CD9204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0452-CCC9-4FC6-8D67-0F740BB29400}" type="datetime1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23CCBE-DEEA-4685-B310-764C5679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174283-3844-48A7-A2AA-ED1F0176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58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D6A85-9F63-40E6-A933-8AD40C75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3B942-112A-4977-99ED-9DFCE53A7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D30E5A-098F-451F-A7B3-F0F9D81A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4E8A-EFAF-49DF-85CE-C4E3C15C519C}" type="datetime1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EB68B2-F942-44BA-92F7-F03FC885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4918E6-8B9D-473E-ACD6-FC771552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32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E8C40C-BFE2-408B-9356-E13D9570E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346CB5-5C24-4189-8CBD-ACBC3EA1B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06BC3E-1AEB-49E2-A74D-ADC8B21A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F52F-5470-48A9-B5B3-994BA84E935F}" type="datetime1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EC617-82BB-4468-A868-703226C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1B065B-C85D-41B2-A605-47821453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33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15C929-0E99-4919-ADCC-D7E8D402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8D89AB-00AE-4F8D-81CF-0E25BDD5D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A0F779-D964-4D0F-A3C0-D43C17FE4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8BC322-006A-4CAF-8198-9908E1B5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01EF-C27A-4E67-B137-2B18EA52329F}" type="datetime1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381DF7-F22F-4BEE-8812-CC4B04A7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663A22-8693-4176-BDB8-32861E07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26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34051-71B7-4B16-8F36-FCA5145A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634EA8-031F-4581-B776-518889049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F754E7-E6A4-4E6B-9976-E1A764EBB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6538C9A-57C7-4A92-AB28-87FCBA263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E005CAB-B69E-47B7-8686-61FCFFD4C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DFE92D4-257B-47CE-8DC4-8660FF85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5A55-A2A6-4C4A-BA88-F587FB20C304}" type="datetime1">
              <a:rPr lang="it-IT" smtClean="0"/>
              <a:t>26/05/2020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4152F49-94EF-4524-A006-C1D46561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999AE92-B45F-4335-8D36-DFEB9392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56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EB7E5A-5CE6-4434-859F-8A409146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4F0D18-E5D5-4389-8FA2-8D74DE53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DB9D-F326-415D-8C6E-9F84D8DEDB49}" type="datetime1">
              <a:rPr lang="it-IT" smtClean="0"/>
              <a:t>26/05/2020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36DCB1-800C-4150-B2E9-9F19333E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BA3F46-1494-4280-AC57-4CA22BDE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24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4E545B-8C6D-466E-90C7-22A485F5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65A4-07D7-4327-8055-6E07BDFFBBA8}" type="datetime1">
              <a:rPr lang="it-IT" smtClean="0"/>
              <a:t>26/05/2020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7D12F8-4346-4B76-8424-66ED182C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01F4B0-38FC-4AA1-8160-1F122EE7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58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53870A-212F-4CD4-B7DE-6DFDD459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04F7A8-AFD8-4000-96A6-12B144B2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A720444-3C87-430C-8090-DFED9EC1C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3406E7-BBFF-4041-A2C5-D3AD46D4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9D45-CBCD-48BE-867D-ECCF862CD853}" type="datetime1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9F1411-67B6-4622-AA14-79CAB38D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E00E5B-337D-4E77-94FA-D788106A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4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524F51-7308-4149-AF8C-E79F2495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312F30-1992-4805-8C62-E78F22BBE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D13E86-F712-44FE-91D6-6DC6F1E6A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83C49D-7262-41B0-90DC-49F7F0B4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BFC1-A22C-4311-A3F8-8867EE52B751}" type="datetime1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1E1939-505F-47D0-9757-7B468163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41B7F3-C9B6-4919-93DD-323A3023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30DCFE-563C-4A61-9206-C08FAF27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9A3293-6AC2-403F-822E-4E1D4D718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2A5EE6-2259-498E-8939-E51A82357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AA2C-5472-46DF-9E37-AF1D4393A611}" type="datetime1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5679E2-1EF7-488A-896C-A0DE3FC62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A438FD-E183-49E3-8F36-064EBE492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0BF8-A5C5-4795-BAF1-ECB9C09F3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8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11990-7FF5-4ECC-97C9-FCABEB76E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23403"/>
            <a:ext cx="9160184" cy="3566629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sz="5000" b="1" dirty="0">
                <a:solidFill>
                  <a:srgbClr val="C00000"/>
                </a:solidFill>
              </a:rPr>
              <a:t>LE RADICI DELLO SQUILIBRIO</a:t>
            </a:r>
            <a:br>
              <a:rPr lang="it-IT" sz="5000" b="1" dirty="0">
                <a:solidFill>
                  <a:srgbClr val="C00000"/>
                </a:solidFill>
              </a:rPr>
            </a:br>
            <a:r>
              <a:rPr lang="it-IT" sz="5000" b="1" dirty="0">
                <a:solidFill>
                  <a:srgbClr val="C00000"/>
                </a:solidFill>
              </a:rPr>
              <a:t>CONTRATTUALE</a:t>
            </a:r>
            <a:br>
              <a:rPr lang="it-IT" sz="5000" b="1" dirty="0">
                <a:solidFill>
                  <a:srgbClr val="C00000"/>
                </a:solidFill>
              </a:rPr>
            </a:br>
            <a:r>
              <a:rPr lang="it-IT" sz="5000" b="1" dirty="0">
                <a:solidFill>
                  <a:srgbClr val="C00000"/>
                </a:solidFill>
              </a:rPr>
              <a:t>TRA IMPRESE E LAVORATORI</a:t>
            </a:r>
            <a:br>
              <a:rPr lang="it-IT" sz="5000" b="1" dirty="0">
                <a:solidFill>
                  <a:srgbClr val="C00000"/>
                </a:solidFill>
              </a:rPr>
            </a:br>
            <a:r>
              <a:rPr lang="it-IT" sz="5000" b="1" dirty="0">
                <a:solidFill>
                  <a:srgbClr val="C00000"/>
                </a:solidFill>
              </a:rPr>
              <a:t>e l’attuazione dell’articolo 4  Cost.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624D0B-5DA4-42CF-BC9A-5AC8F1FF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1</a:t>
            </a:fld>
            <a:endParaRPr lang="it-IT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1419C995-394F-46E2-B57A-D7BA62AF184B}"/>
              </a:ext>
            </a:extLst>
          </p:cNvPr>
          <p:cNvSpPr txBox="1">
            <a:spLocks/>
          </p:cNvSpPr>
          <p:nvPr/>
        </p:nvSpPr>
        <p:spPr>
          <a:xfrm>
            <a:off x="3568083" y="4634523"/>
            <a:ext cx="7408989" cy="2086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i="1" dirty="0"/>
              <a:t>Lezione </a:t>
            </a:r>
            <a:r>
              <a:rPr lang="it-IT" sz="2800" i="1" dirty="0">
                <a:solidFill>
                  <a:srgbClr val="C00000"/>
                </a:solidFill>
              </a:rPr>
              <a:t>in memoria di Massimo D’Antona</a:t>
            </a:r>
            <a:br>
              <a:rPr lang="it-IT" sz="2800" i="1" dirty="0"/>
            </a:br>
            <a:r>
              <a:rPr lang="it-IT" sz="2800" i="1" dirty="0"/>
              <a:t>conclusiva dei corsi</a:t>
            </a:r>
            <a:br>
              <a:rPr lang="it-IT" sz="2800" i="1" dirty="0"/>
            </a:br>
            <a:r>
              <a:rPr lang="it-IT" i="1" dirty="0"/>
              <a:t>della </a:t>
            </a:r>
            <a:r>
              <a:rPr lang="it-IT" sz="2800" i="1" dirty="0"/>
              <a:t>Cattedra</a:t>
            </a:r>
            <a:r>
              <a:rPr lang="it-IT" i="1" dirty="0"/>
              <a:t> di </a:t>
            </a:r>
            <a:r>
              <a:rPr lang="it-IT" sz="2800" i="1" dirty="0"/>
              <a:t>Diritto del Lavoro</a:t>
            </a:r>
            <a:br>
              <a:rPr lang="it-IT" sz="2800" i="1" dirty="0"/>
            </a:br>
            <a:r>
              <a:rPr lang="it-IT" sz="2800" i="1" dirty="0"/>
              <a:t>dell’Università degli Studi di Firenze</a:t>
            </a:r>
            <a:br>
              <a:rPr lang="it-IT" sz="2800" i="1" dirty="0"/>
            </a:br>
            <a:r>
              <a:rPr lang="it-IT" sz="2800" b="1" i="1" dirty="0"/>
              <a:t>27 maggio 2020</a:t>
            </a:r>
          </a:p>
        </p:txBody>
      </p:sp>
    </p:spTree>
    <p:extLst>
      <p:ext uri="{BB962C8B-B14F-4D97-AF65-F5344CB8AC3E}">
        <p14:creationId xmlns:p14="http://schemas.microsoft.com/office/powerpoint/2010/main" val="120540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79AC9-576D-42EB-8721-3848A03F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2" y="185375"/>
            <a:ext cx="11222892" cy="1830998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chemeClr val="accent1">
                    <a:lumMod val="50000"/>
                  </a:schemeClr>
                </a:solidFill>
              </a:rPr>
              <a:t>Più che la subordinazione</a:t>
            </a:r>
            <a:br>
              <a:rPr lang="it-IT" sz="5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400" dirty="0">
                <a:solidFill>
                  <a:schemeClr val="accent1">
                    <a:lumMod val="50000"/>
                  </a:schemeClr>
                </a:solidFill>
              </a:rPr>
              <a:t>rilevano </a:t>
            </a:r>
            <a:r>
              <a:rPr lang="it-IT" sz="5400" b="1" dirty="0" err="1">
                <a:solidFill>
                  <a:schemeClr val="accent1">
                    <a:lumMod val="50000"/>
                  </a:schemeClr>
                </a:solidFill>
              </a:rPr>
              <a:t>monocommittenza</a:t>
            </a:r>
            <a:r>
              <a:rPr lang="it-IT" sz="5400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it-IT" sz="5400" b="1" dirty="0">
                <a:solidFill>
                  <a:schemeClr val="accent1">
                    <a:lumMod val="50000"/>
                  </a:schemeClr>
                </a:solidFill>
              </a:rPr>
              <a:t>durata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9C7423-625C-4ACB-9F5F-862AF4434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23" y="2047632"/>
            <a:ext cx="11629292" cy="4591538"/>
          </a:xfrm>
        </p:spPr>
        <p:txBody>
          <a:bodyPr>
            <a:normAutofit fontScale="85000" lnSpcReduction="10000"/>
          </a:bodyPr>
          <a:lstStyle/>
          <a:p>
            <a:r>
              <a:rPr lang="it-IT" sz="3200" dirty="0"/>
              <a:t>L’</a:t>
            </a:r>
            <a:r>
              <a:rPr lang="it-IT" sz="3200" b="1" dirty="0"/>
              <a:t>imprenditore</a:t>
            </a:r>
            <a:r>
              <a:rPr lang="it-IT" sz="3200" dirty="0"/>
              <a:t> opera con una certa frequenza nel mercato del lavoro, quindi</a:t>
            </a:r>
            <a:br>
              <a:rPr lang="it-IT" sz="3200" dirty="0"/>
            </a:br>
            <a:r>
              <a:rPr lang="it-IT" sz="3200" dirty="0"/>
              <a:t>ne conosce i meccanismi…</a:t>
            </a:r>
          </a:p>
          <a:p>
            <a:endParaRPr lang="it-IT" sz="100" dirty="0"/>
          </a:p>
          <a:p>
            <a:r>
              <a:rPr lang="it-IT" sz="3200" dirty="0"/>
              <a:t>… mentre la </a:t>
            </a:r>
            <a:r>
              <a:rPr lang="it-IT" sz="3200" b="1" dirty="0"/>
              <a:t>persona inserita stabilmente</a:t>
            </a:r>
            <a:br>
              <a:rPr lang="it-IT" sz="3200" b="1" dirty="0"/>
            </a:br>
            <a:r>
              <a:rPr lang="it-IT" sz="3200" b="1" dirty="0"/>
              <a:t>in un’azienda</a:t>
            </a:r>
            <a:r>
              <a:rPr lang="it-IT" sz="3200" dirty="0"/>
              <a:t> tipicamente </a:t>
            </a:r>
            <a:r>
              <a:rPr lang="it-IT" sz="3200" dirty="0">
                <a:solidFill>
                  <a:srgbClr val="C00000"/>
                </a:solidFill>
              </a:rPr>
              <a:t>ignora il mercato</a:t>
            </a:r>
            <a:br>
              <a:rPr lang="it-IT" sz="3200" dirty="0"/>
            </a:br>
            <a:r>
              <a:rPr lang="it-IT" sz="3200" dirty="0"/>
              <a:t>e i suoi meccanismi per periodi lunghi…</a:t>
            </a:r>
          </a:p>
          <a:p>
            <a:endParaRPr lang="it-IT" sz="100" dirty="0"/>
          </a:p>
          <a:p>
            <a:r>
              <a:rPr lang="it-IT" sz="3200" dirty="0"/>
              <a:t>… e </a:t>
            </a:r>
            <a:r>
              <a:rPr lang="it-IT" sz="3200" dirty="0">
                <a:solidFill>
                  <a:srgbClr val="C00000"/>
                </a:solidFill>
              </a:rPr>
              <a:t>accumula capitale umano </a:t>
            </a:r>
            <a:r>
              <a:rPr lang="it-IT" sz="3200" i="1" dirty="0" err="1">
                <a:solidFill>
                  <a:srgbClr val="C00000"/>
                </a:solidFill>
              </a:rPr>
              <a:t>firm</a:t>
            </a:r>
            <a:r>
              <a:rPr lang="it-IT" sz="3200" i="1" dirty="0">
                <a:solidFill>
                  <a:srgbClr val="C00000"/>
                </a:solidFill>
              </a:rPr>
              <a:t> </a:t>
            </a:r>
            <a:r>
              <a:rPr lang="it-IT" sz="3200" i="1" dirty="0" err="1">
                <a:solidFill>
                  <a:srgbClr val="C00000"/>
                </a:solidFill>
              </a:rPr>
              <a:t>specific</a:t>
            </a:r>
            <a:endParaRPr lang="it-IT" sz="3200" i="1" dirty="0">
              <a:solidFill>
                <a:srgbClr val="C00000"/>
              </a:solidFill>
            </a:endParaRPr>
          </a:p>
          <a:p>
            <a:endParaRPr lang="it-IT" sz="11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3200" dirty="0"/>
              <a:t>Si osservi come, da questo punto di vista, rilevi non tanto la subordinazione </a:t>
            </a:r>
            <a:r>
              <a:rPr lang="it-IT" sz="2000" dirty="0"/>
              <a:t>(Scognamiglio)</a:t>
            </a:r>
            <a:r>
              <a:rPr lang="it-IT" sz="3200" dirty="0"/>
              <a:t>, quanto la </a:t>
            </a:r>
            <a:r>
              <a:rPr lang="it-IT" sz="3200" b="1" dirty="0" err="1">
                <a:solidFill>
                  <a:srgbClr val="C00000"/>
                </a:solidFill>
              </a:rPr>
              <a:t>monocommittenza</a:t>
            </a:r>
            <a:r>
              <a:rPr lang="it-IT" sz="3200" dirty="0"/>
              <a:t> e la </a:t>
            </a:r>
            <a:r>
              <a:rPr lang="it-IT" sz="3200" b="1" dirty="0">
                <a:solidFill>
                  <a:srgbClr val="C00000"/>
                </a:solidFill>
              </a:rPr>
              <a:t>durata</a:t>
            </a:r>
          </a:p>
          <a:p>
            <a:pPr marL="0" indent="0" algn="ctr">
              <a:buNone/>
            </a:pPr>
            <a:r>
              <a:rPr lang="it-IT" sz="3200" dirty="0"/>
              <a:t>Donde l’idea </a:t>
            </a:r>
            <a:r>
              <a:rPr lang="it-IT" dirty="0"/>
              <a:t>(legge Fornero 2012)</a:t>
            </a:r>
            <a:r>
              <a:rPr lang="it-IT" sz="3200" dirty="0"/>
              <a:t> di estendere la protezione dal lav. </a:t>
            </a:r>
            <a:r>
              <a:rPr lang="it-IT" sz="3200" i="1" dirty="0"/>
              <a:t>subordinato</a:t>
            </a:r>
            <a:br>
              <a:rPr lang="it-IT" sz="3200" i="1" dirty="0"/>
            </a:br>
            <a:r>
              <a:rPr lang="it-IT" sz="3200" dirty="0"/>
              <a:t>al </a:t>
            </a:r>
            <a:r>
              <a:rPr lang="it-IT" sz="3200" dirty="0">
                <a:solidFill>
                  <a:srgbClr val="C00000"/>
                </a:solidFill>
              </a:rPr>
              <a:t>lavoro </a:t>
            </a:r>
            <a:r>
              <a:rPr lang="it-IT" sz="3200" i="1" dirty="0">
                <a:solidFill>
                  <a:srgbClr val="C00000"/>
                </a:solidFill>
              </a:rPr>
              <a:t>economicamente dipendente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C6A93E-646B-4FA4-AE3E-F536987B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5E30BF8-A5C5-4795-BAF1-ECB9C09F3548}" type="slidenum">
              <a:rPr lang="it-IT" smtClean="0"/>
              <a:t>10</a:t>
            </a:fld>
            <a:endParaRPr lang="it-IT"/>
          </a:p>
        </p:txBody>
      </p:sp>
      <p:pic>
        <p:nvPicPr>
          <p:cNvPr id="6" name="Immagine 5" descr="Immagine che contiene interni, uomo, inpiedi, preparato&#10;&#10;Descrizione generata automaticamente">
            <a:extLst>
              <a:ext uri="{FF2B5EF4-FFF2-40B4-BE49-F238E27FC236}">
                <a16:creationId xmlns:a16="http://schemas.microsoft.com/office/drawing/2014/main" id="{EE0E29F3-A929-42B9-B01C-0497E52C3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54" y="2480589"/>
            <a:ext cx="3877399" cy="23089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045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09D2B-3169-445E-A6B5-428E0DA2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22" y="34159"/>
            <a:ext cx="11895015" cy="2297386"/>
          </a:xfrm>
        </p:spPr>
        <p:txBody>
          <a:bodyPr>
            <a:normAutofit/>
          </a:bodyPr>
          <a:lstStyle/>
          <a:p>
            <a:pPr algn="ctr"/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I rimedi diversi, ma non tra loro alternativi, contro la distorsione da </a:t>
            </a:r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monopsonio</a:t>
            </a:r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 strutturale</a:t>
            </a:r>
            <a:br>
              <a:rPr lang="it-IT" sz="5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e da monopsonio dinamico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9338C4-6D73-4DD5-AF35-BEC3B153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87" y="2438400"/>
            <a:ext cx="11658598" cy="4220308"/>
          </a:xfrm>
        </p:spPr>
        <p:txBody>
          <a:bodyPr>
            <a:normAutofit/>
          </a:bodyPr>
          <a:lstStyle/>
          <a:p>
            <a:pPr marL="623888"/>
            <a:r>
              <a:rPr lang="it-IT" sz="3200" b="1" dirty="0"/>
              <a:t>Monopsonio strutturale</a:t>
            </a:r>
            <a:r>
              <a:rPr lang="it-IT" sz="3200" dirty="0"/>
              <a:t>: la risposta tipica della</a:t>
            </a:r>
            <a:br>
              <a:rPr lang="it-IT" sz="3200" dirty="0"/>
            </a:br>
            <a:r>
              <a:rPr lang="it-IT" sz="3200" dirty="0"/>
              <a:t>prima stagione del diritto del lavoro è l’imposizione</a:t>
            </a:r>
            <a:br>
              <a:rPr lang="it-IT" sz="3200" dirty="0"/>
            </a:br>
            <a:r>
              <a:rPr lang="it-IT" sz="3200" dirty="0"/>
              <a:t>dello </a:t>
            </a:r>
            <a:r>
              <a:rPr lang="it-IT" sz="3200" b="1" dirty="0">
                <a:solidFill>
                  <a:srgbClr val="C00000"/>
                </a:solidFill>
              </a:rPr>
              <a:t>standard di trattamento minimo inderogabile</a:t>
            </a:r>
            <a:br>
              <a:rPr lang="it-IT" sz="3200" dirty="0"/>
            </a:br>
            <a:r>
              <a:rPr lang="it-IT" sz="3200" dirty="0"/>
              <a:t>(tipizzata nella </a:t>
            </a:r>
            <a:r>
              <a:rPr lang="it-IT" sz="3200" b="1" dirty="0" err="1"/>
              <a:t>Conv</a:t>
            </a:r>
            <a:r>
              <a:rPr lang="it-IT" sz="3200" b="1" dirty="0"/>
              <a:t>. OIL n. 26/1928</a:t>
            </a:r>
            <a:r>
              <a:rPr lang="it-IT" sz="3200" dirty="0"/>
              <a:t>)</a:t>
            </a:r>
          </a:p>
          <a:p>
            <a:endParaRPr lang="it-IT" sz="1000" dirty="0"/>
          </a:p>
          <a:p>
            <a:pPr marL="2422525"/>
            <a:r>
              <a:rPr lang="it-IT" sz="3200" b="1" dirty="0"/>
              <a:t>Monopsonio dinamico</a:t>
            </a:r>
            <a:r>
              <a:rPr lang="it-IT" sz="3200" dirty="0"/>
              <a:t>: la risposta di un ordinamento sovranazionale nato in un contesto di economia</a:t>
            </a:r>
            <a:br>
              <a:rPr lang="it-IT" sz="3200" dirty="0"/>
            </a:br>
            <a:r>
              <a:rPr lang="it-IT" sz="3200" dirty="0"/>
              <a:t>matura - come il MEC - è </a:t>
            </a:r>
            <a:r>
              <a:rPr lang="it-IT" sz="3200" b="1" dirty="0"/>
              <a:t>il FSE</a:t>
            </a:r>
            <a:r>
              <a:rPr lang="it-IT" sz="3200" dirty="0"/>
              <a:t>, che finanzia servizi per l’</a:t>
            </a:r>
            <a:r>
              <a:rPr lang="it-IT" sz="3200" b="1" dirty="0">
                <a:solidFill>
                  <a:srgbClr val="C00000"/>
                </a:solidFill>
              </a:rPr>
              <a:t>informazione</a:t>
            </a:r>
            <a:r>
              <a:rPr lang="it-IT" sz="3200" dirty="0"/>
              <a:t>, la </a:t>
            </a:r>
            <a:r>
              <a:rPr lang="it-IT" sz="3200" b="1" dirty="0">
                <a:solidFill>
                  <a:srgbClr val="C00000"/>
                </a:solidFill>
              </a:rPr>
              <a:t>formazione</a:t>
            </a:r>
            <a:r>
              <a:rPr lang="it-IT" sz="3200" dirty="0"/>
              <a:t> e la </a:t>
            </a:r>
            <a:r>
              <a:rPr lang="it-IT" sz="3200" b="1" dirty="0">
                <a:solidFill>
                  <a:srgbClr val="C00000"/>
                </a:solidFill>
              </a:rPr>
              <a:t>mobilità</a:t>
            </a:r>
            <a:r>
              <a:rPr lang="it-IT" sz="3200" dirty="0"/>
              <a:t> nel </a:t>
            </a:r>
            <a:r>
              <a:rPr lang="it-IT" sz="3200" dirty="0" err="1"/>
              <a:t>m.d.l</a:t>
            </a:r>
            <a:r>
              <a:rPr lang="it-IT" sz="32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7A51EF-5D86-47A1-949D-644BF855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522" y="6395425"/>
            <a:ext cx="2743200" cy="365125"/>
          </a:xfrm>
        </p:spPr>
        <p:txBody>
          <a:bodyPr/>
          <a:lstStyle/>
          <a:p>
            <a:fld id="{A5E30BF8-A5C5-4795-BAF1-ECB9C09F3548}" type="slidenum">
              <a:rPr lang="it-IT" smtClean="0"/>
              <a:t>11</a:t>
            </a:fld>
            <a:endParaRPr lang="it-IT" dirty="0"/>
          </a:p>
        </p:txBody>
      </p:sp>
      <p:pic>
        <p:nvPicPr>
          <p:cNvPr id="6" name="Immagine 5" descr="Immagine che contiene cibo, segnale&#10;&#10;Descrizione generata automaticamente">
            <a:extLst>
              <a:ext uri="{FF2B5EF4-FFF2-40B4-BE49-F238E27FC236}">
                <a16:creationId xmlns:a16="http://schemas.microsoft.com/office/drawing/2014/main" id="{598F8517-82E4-41D3-9945-CCB73D32E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5" y="2042650"/>
            <a:ext cx="2237672" cy="2505075"/>
          </a:xfrm>
          <a:prstGeom prst="rect">
            <a:avLst/>
          </a:prstGeom>
        </p:spPr>
      </p:pic>
      <p:pic>
        <p:nvPicPr>
          <p:cNvPr id="18" name="Immagine 17" descr="Immagine che contiene esterni, blu, sciando, acqua&#10;&#10;Descrizione generata automaticamente">
            <a:extLst>
              <a:ext uri="{FF2B5EF4-FFF2-40B4-BE49-F238E27FC236}">
                <a16:creationId xmlns:a16="http://schemas.microsoft.com/office/drawing/2014/main" id="{AD56E628-6B98-483A-BCDB-50FC02976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4442527"/>
            <a:ext cx="2424332" cy="23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C8F545-289F-40ED-90EA-08688D25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08" y="365125"/>
            <a:ext cx="11168184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Qual è il limite costituzionale alla discrezionalità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del legislatore nell’uso dello standard minimo</a:t>
            </a:r>
          </a:p>
        </p:txBody>
      </p:sp>
      <p:pic>
        <p:nvPicPr>
          <p:cNvPr id="6" name="Segnaposto contenuto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A7FB900-A084-42C9-8FBD-9DFC7C757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69" y="2865120"/>
            <a:ext cx="5321718" cy="3991288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F58037-CA36-4656-BB93-092FEEDD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8842" y="6356350"/>
            <a:ext cx="2743200" cy="365125"/>
          </a:xfrm>
        </p:spPr>
        <p:txBody>
          <a:bodyPr/>
          <a:lstStyle/>
          <a:p>
            <a:pPr algn="l"/>
            <a:fld id="{A5E30BF8-A5C5-4795-BAF1-ECB9C09F3548}" type="slidenum">
              <a:rPr lang="it-IT" smtClean="0"/>
              <a:pPr algn="l"/>
              <a:t>12</a:t>
            </a:fld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4423382-150A-4B4D-A4B4-97E3AF86A2AB}"/>
              </a:ext>
            </a:extLst>
          </p:cNvPr>
          <p:cNvSpPr txBox="1">
            <a:spLocks/>
          </p:cNvSpPr>
          <p:nvPr/>
        </p:nvSpPr>
        <p:spPr>
          <a:xfrm>
            <a:off x="594355" y="1825624"/>
            <a:ext cx="10979335" cy="4731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 standard minimo inderogabile produce effetti positivi anche sull’occupazione finché </a:t>
            </a:r>
            <a:r>
              <a:rPr lang="it-IT" dirty="0">
                <a:solidFill>
                  <a:srgbClr val="C00000"/>
                </a:solidFill>
              </a:rPr>
              <a:t>erode la rendita monopsonistica </a:t>
            </a:r>
            <a:r>
              <a:rPr lang="it-IT" dirty="0"/>
              <a:t>(</a:t>
            </a:r>
            <a:r>
              <a:rPr lang="it-IT" dirty="0">
                <a:solidFill>
                  <a:srgbClr val="C00000"/>
                </a:solidFill>
              </a:rPr>
              <a:t>W</a:t>
            </a:r>
            <a:r>
              <a:rPr lang="it-IT" baseline="-25000" dirty="0">
                <a:solidFill>
                  <a:srgbClr val="C00000"/>
                </a:solidFill>
              </a:rPr>
              <a:t>c </a:t>
            </a:r>
            <a:r>
              <a:rPr lang="it-IT" dirty="0">
                <a:solidFill>
                  <a:srgbClr val="C00000"/>
                </a:solidFill>
              </a:rPr>
              <a:t>—  </a:t>
            </a:r>
            <a:r>
              <a:rPr lang="it-IT" dirty="0" err="1">
                <a:solidFill>
                  <a:srgbClr val="C00000"/>
                </a:solidFill>
              </a:rPr>
              <a:t>W</a:t>
            </a:r>
            <a:r>
              <a:rPr lang="it-IT" baseline="-25000" dirty="0" err="1">
                <a:solidFill>
                  <a:srgbClr val="C00000"/>
                </a:solidFill>
              </a:rPr>
              <a:t>m</a:t>
            </a:r>
            <a:r>
              <a:rPr lang="it-IT" dirty="0"/>
              <a:t>)…</a:t>
            </a:r>
          </a:p>
          <a:p>
            <a:endParaRPr lang="it-IT" sz="300" dirty="0"/>
          </a:p>
          <a:p>
            <a:r>
              <a:rPr lang="it-IT" dirty="0"/>
              <a:t>… ma se sale al di sopra del punto di </a:t>
            </a:r>
            <a:br>
              <a:rPr lang="it-IT" dirty="0"/>
            </a:br>
            <a:r>
              <a:rPr lang="it-IT" dirty="0"/>
              <a:t>equilibrio (</a:t>
            </a:r>
            <a:r>
              <a:rPr lang="it-IT" dirty="0">
                <a:solidFill>
                  <a:srgbClr val="C00000"/>
                </a:solidFill>
              </a:rPr>
              <a:t>&gt;W</a:t>
            </a:r>
            <a:r>
              <a:rPr lang="it-IT" baseline="-25000" dirty="0">
                <a:solidFill>
                  <a:srgbClr val="C00000"/>
                </a:solidFill>
              </a:rPr>
              <a:t>c</a:t>
            </a:r>
            <a:r>
              <a:rPr lang="it-IT" dirty="0"/>
              <a:t>) produce </a:t>
            </a:r>
            <a:r>
              <a:rPr lang="it-IT" dirty="0">
                <a:solidFill>
                  <a:srgbClr val="C00000"/>
                </a:solidFill>
              </a:rPr>
              <a:t>disoccupazione</a:t>
            </a:r>
          </a:p>
          <a:p>
            <a:endParaRPr lang="it-IT" sz="300" dirty="0"/>
          </a:p>
          <a:p>
            <a:r>
              <a:rPr lang="it-IT" dirty="0"/>
              <a:t>donde il rischio che possa diventare</a:t>
            </a:r>
            <a:br>
              <a:rPr lang="it-IT" dirty="0"/>
            </a:br>
            <a:r>
              <a:rPr lang="it-IT" dirty="0"/>
              <a:t>una </a:t>
            </a:r>
            <a:r>
              <a:rPr lang="it-IT" dirty="0" err="1">
                <a:solidFill>
                  <a:srgbClr val="C00000"/>
                </a:solidFill>
              </a:rPr>
              <a:t>una</a:t>
            </a:r>
            <a:r>
              <a:rPr lang="it-IT" dirty="0">
                <a:solidFill>
                  <a:srgbClr val="C00000"/>
                </a:solidFill>
              </a:rPr>
              <a:t> rendita per gli insider</a:t>
            </a:r>
            <a:r>
              <a:rPr lang="it-IT" dirty="0"/>
              <a:t> contro</a:t>
            </a:r>
            <a:br>
              <a:rPr lang="it-IT" dirty="0"/>
            </a:br>
            <a:r>
              <a:rPr lang="it-IT" dirty="0"/>
              <a:t>il «diritto al lavoro» degli outsider</a:t>
            </a:r>
          </a:p>
          <a:p>
            <a:endParaRPr lang="it-IT" sz="300" dirty="0"/>
          </a:p>
          <a:p>
            <a:pPr marL="0" indent="0">
              <a:buNone/>
            </a:pPr>
            <a:r>
              <a:rPr lang="it-IT" b="1" dirty="0"/>
              <a:t>Una norma legislativa non può far questo</a:t>
            </a:r>
            <a:br>
              <a:rPr lang="it-IT" b="1" dirty="0"/>
            </a:br>
            <a:r>
              <a:rPr lang="it-IT" b="1" dirty="0"/>
              <a:t>senza violare l’art. 4 della Costituzione!</a:t>
            </a:r>
          </a:p>
        </p:txBody>
      </p:sp>
    </p:spTree>
    <p:extLst>
      <p:ext uri="{BB962C8B-B14F-4D97-AF65-F5344CB8AC3E}">
        <p14:creationId xmlns:p14="http://schemas.microsoft.com/office/powerpoint/2010/main" val="23081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1CFD9D-C76E-4CB8-B9BC-319B0C4D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818785"/>
            <a:ext cx="11387015" cy="2862629"/>
          </a:xfrm>
        </p:spPr>
        <p:txBody>
          <a:bodyPr>
            <a:normAutofit/>
          </a:bodyPr>
          <a:lstStyle/>
          <a:p>
            <a:pPr algn="ctr"/>
            <a: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  <a:t>II. In quale dei due modi</a:t>
            </a:r>
            <a:b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  <a:t>la distorsione si produce in Italia oggi? 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5D1A869-D0D9-4123-AC56-2404D4AA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5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9EE13-9172-48E2-89C5-92FD99AC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72" y="3643418"/>
            <a:ext cx="11628255" cy="1085605"/>
          </a:xfrm>
        </p:spPr>
        <p:txBody>
          <a:bodyPr>
            <a:normAutofit/>
          </a:bodyPr>
          <a:lstStyle/>
          <a:p>
            <a:pPr algn="ctr"/>
            <a:r>
              <a:rPr lang="it-IT" sz="3800" b="1" dirty="0"/>
              <a:t>Abbiamo molti «giacimenti occupazionali» inutilizzati!</a:t>
            </a:r>
            <a:endParaRPr lang="it-IT" sz="3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25BD44-90AA-44BA-A8E5-3BC9BEC3B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1" y="536085"/>
            <a:ext cx="11071301" cy="6185389"/>
          </a:xfrm>
        </p:spPr>
        <p:txBody>
          <a:bodyPr>
            <a:normAutofit/>
          </a:bodyPr>
          <a:lstStyle/>
          <a:p>
            <a:r>
              <a:rPr lang="it-IT" sz="3200" dirty="0"/>
              <a:t>Accantoniamo per un momento la gravissima crisi economica causata dalla pandemia, che speriamo venga presto superata…</a:t>
            </a:r>
          </a:p>
          <a:p>
            <a:endParaRPr lang="it-IT" sz="300" dirty="0"/>
          </a:p>
          <a:p>
            <a:r>
              <a:rPr lang="it-IT" sz="3200" dirty="0"/>
              <a:t>… per guardare la situazione del mercato</a:t>
            </a:r>
            <a:br>
              <a:rPr lang="it-IT" sz="3200" dirty="0"/>
            </a:br>
            <a:r>
              <a:rPr lang="it-IT" sz="3200" dirty="0"/>
              <a:t>del lavoro nel 2019: </a:t>
            </a:r>
            <a:r>
              <a:rPr lang="it-IT" sz="3200" dirty="0">
                <a:solidFill>
                  <a:srgbClr val="C00000"/>
                </a:solidFill>
              </a:rPr>
              <a:t>1.200.000 situazioni</a:t>
            </a:r>
            <a:br>
              <a:rPr lang="it-IT" sz="3200" dirty="0">
                <a:solidFill>
                  <a:srgbClr val="C00000"/>
                </a:solidFill>
              </a:rPr>
            </a:br>
            <a:r>
              <a:rPr lang="it-IT" sz="3200" dirty="0">
                <a:solidFill>
                  <a:srgbClr val="C00000"/>
                </a:solidFill>
              </a:rPr>
              <a:t>di </a:t>
            </a:r>
            <a:r>
              <a:rPr lang="it-IT" sz="3200" b="1" i="1" dirty="0">
                <a:solidFill>
                  <a:srgbClr val="C00000"/>
                </a:solidFill>
              </a:rPr>
              <a:t>skill </a:t>
            </a:r>
            <a:r>
              <a:rPr lang="it-IT" sz="3200" b="1" i="1" dirty="0" err="1">
                <a:solidFill>
                  <a:srgbClr val="C00000"/>
                </a:solidFill>
              </a:rPr>
              <a:t>shortage</a:t>
            </a:r>
            <a:r>
              <a:rPr lang="it-IT" sz="3200" dirty="0"/>
              <a:t> censite da ANPAL e Union-</a:t>
            </a:r>
            <a:br>
              <a:rPr lang="it-IT" sz="3200" dirty="0"/>
            </a:br>
            <a:r>
              <a:rPr lang="it-IT" sz="3200" dirty="0"/>
              <a:t>camere </a:t>
            </a:r>
            <a:r>
              <a:rPr lang="it-IT" sz="2700" dirty="0"/>
              <a:t>(si potrebbe dimezzare la disoccupazione)</a:t>
            </a:r>
            <a:r>
              <a:rPr lang="it-IT" sz="3200" dirty="0"/>
              <a:t> </a:t>
            </a:r>
          </a:p>
          <a:p>
            <a:endParaRPr lang="it-IT" sz="300" dirty="0"/>
          </a:p>
          <a:p>
            <a:endParaRPr lang="it-IT" sz="300" dirty="0"/>
          </a:p>
          <a:p>
            <a:endParaRPr lang="it-IT" sz="300" dirty="0"/>
          </a:p>
          <a:p>
            <a:endParaRPr lang="it-IT" sz="300" dirty="0"/>
          </a:p>
          <a:p>
            <a:endParaRPr lang="it-IT" sz="300" dirty="0"/>
          </a:p>
          <a:p>
            <a:endParaRPr lang="it-IT" sz="300" dirty="0"/>
          </a:p>
          <a:p>
            <a:endParaRPr lang="it-IT" sz="300" dirty="0"/>
          </a:p>
          <a:p>
            <a:endParaRPr lang="it-IT" sz="300" dirty="0"/>
          </a:p>
          <a:p>
            <a:pPr marL="0" indent="0">
              <a:buNone/>
            </a:pPr>
            <a:r>
              <a:rPr lang="it-IT" sz="3200" dirty="0"/>
              <a:t>Non è dunque la domanda di lavoro a mancare, quanto i servizi efficaci per mettere in comunicazione domanda e offerta: servizi di </a:t>
            </a:r>
            <a:r>
              <a:rPr lang="it-IT" sz="3200" b="1" dirty="0">
                <a:solidFill>
                  <a:srgbClr val="C00000"/>
                </a:solidFill>
              </a:rPr>
              <a:t>informazione</a:t>
            </a:r>
            <a:r>
              <a:rPr lang="it-IT" sz="3200" dirty="0"/>
              <a:t>, </a:t>
            </a:r>
            <a:r>
              <a:rPr lang="it-IT" sz="3200" b="1" dirty="0">
                <a:solidFill>
                  <a:srgbClr val="C00000"/>
                </a:solidFill>
              </a:rPr>
              <a:t>formazione</a:t>
            </a:r>
            <a:r>
              <a:rPr lang="it-IT" sz="3200" dirty="0"/>
              <a:t> e </a:t>
            </a:r>
            <a:r>
              <a:rPr lang="it-IT" sz="3200" b="1" dirty="0">
                <a:solidFill>
                  <a:srgbClr val="C00000"/>
                </a:solidFill>
              </a:rPr>
              <a:t>assistenza alla mobilità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30EC98-17FF-4246-9532-C65752BB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14</a:t>
            </a:fld>
            <a:endParaRPr lang="it-IT"/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A7956E0-F58D-4745-B22E-47D81E1C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77" y="1542015"/>
            <a:ext cx="3931138" cy="2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>
            <a:extLst>
              <a:ext uri="{FF2B5EF4-FFF2-40B4-BE49-F238E27FC236}">
                <a16:creationId xmlns:a16="http://schemas.microsoft.com/office/drawing/2014/main" id="{2547EF44-C6F1-42EE-B24A-99B9F89772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35" y="1580040"/>
            <a:ext cx="12002814" cy="5277959"/>
          </a:xfrm>
        </p:spPr>
      </p:pic>
      <p:sp>
        <p:nvSpPr>
          <p:cNvPr id="6147" name="Segnaposto numero diapositiva 4">
            <a:extLst>
              <a:ext uri="{FF2B5EF4-FFF2-40B4-BE49-F238E27FC236}">
                <a16:creationId xmlns:a16="http://schemas.microsoft.com/office/drawing/2014/main" id="{6F513DD8-BB24-4B35-A02A-08DD762F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-45747" y="6565356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0D35B84C-73D0-4BD8-9F91-66ECCEC23897}" type="slidenum">
              <a:rPr lang="it-IT" altLang="it-IT" sz="120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it-IT" altLang="it-IT" sz="12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6148" name="Rettangolo 1">
            <a:extLst>
              <a:ext uri="{FF2B5EF4-FFF2-40B4-BE49-F238E27FC236}">
                <a16:creationId xmlns:a16="http://schemas.microsoft.com/office/drawing/2014/main" id="{8AA7454C-D2CE-4B23-B7D5-57D4399C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284" y="292654"/>
            <a:ext cx="106255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6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Il tema non è nuovo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D403AB04-68FD-48C2-90AE-B0FDACC90DE6}"/>
              </a:ext>
            </a:extLst>
          </p:cNvPr>
          <p:cNvSpPr/>
          <p:nvPr/>
        </p:nvSpPr>
        <p:spPr>
          <a:xfrm>
            <a:off x="6619627" y="6043749"/>
            <a:ext cx="2328988" cy="6008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B338502E-96FA-474E-A65D-95E37D76951C}"/>
              </a:ext>
            </a:extLst>
          </p:cNvPr>
          <p:cNvSpPr/>
          <p:nvPr/>
        </p:nvSpPr>
        <p:spPr>
          <a:xfrm>
            <a:off x="9202608" y="6043749"/>
            <a:ext cx="2743199" cy="6008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13D3C932-5657-461E-9CFC-7ACE088B5605}"/>
              </a:ext>
            </a:extLst>
          </p:cNvPr>
          <p:cNvSpPr/>
          <p:nvPr/>
        </p:nvSpPr>
        <p:spPr>
          <a:xfrm>
            <a:off x="2711938" y="4484914"/>
            <a:ext cx="9558215" cy="10798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>
            <a:extLst>
              <a:ext uri="{FF2B5EF4-FFF2-40B4-BE49-F238E27FC236}">
                <a16:creationId xmlns:a16="http://schemas.microsoft.com/office/drawing/2014/main" id="{AB7C6F2E-C729-42F9-B3F8-817FE984F9BA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1128" y="218487"/>
            <a:ext cx="6335713" cy="6146367"/>
          </a:xfrm>
        </p:spPr>
      </p:pic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EF74A76D-A7C5-408B-977E-CD085CA2D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35635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6798" rIns="90004" bIns="46798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CD8DE46-05F0-4354-B9F1-4FB74775BEDB}" type="slidenum">
              <a:rPr lang="it-IT" altLang="it-IT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50F2F2A-5A2A-4E33-87ED-1D973391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16</a:t>
            </a:fld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B647336-1B3A-4548-B4BF-4E606058888B}"/>
              </a:ext>
            </a:extLst>
          </p:cNvPr>
          <p:cNvSpPr txBox="1">
            <a:spLocks/>
          </p:cNvSpPr>
          <p:nvPr/>
        </p:nvSpPr>
        <p:spPr>
          <a:xfrm>
            <a:off x="57328" y="833456"/>
            <a:ext cx="5469532" cy="4776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Calibri" panose="020F0502020204030204" pitchFamily="34" charset="0"/>
              <a:buNone/>
            </a:pPr>
            <a:r>
              <a:rPr lang="it-IT" altLang="it-IT" dirty="0">
                <a:solidFill>
                  <a:srgbClr val="1F497D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Le situazioni</a:t>
            </a:r>
            <a:br>
              <a:rPr lang="it-IT" altLang="it-IT" dirty="0">
                <a:solidFill>
                  <a:srgbClr val="1F497D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dirty="0">
                <a:solidFill>
                  <a:srgbClr val="1F497D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di </a:t>
            </a:r>
            <a:r>
              <a:rPr lang="it-IT" altLang="it-IT" i="1" dirty="0">
                <a:solidFill>
                  <a:srgbClr val="1F497D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skill shortage</a:t>
            </a:r>
            <a:br>
              <a:rPr lang="it-IT" altLang="it-IT" dirty="0">
                <a:solidFill>
                  <a:srgbClr val="1F497D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dirty="0">
                <a:solidFill>
                  <a:srgbClr val="1F497D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sono censite</a:t>
            </a:r>
          </a:p>
          <a:p>
            <a:pPr>
              <a:buFont typeface="Calibri" panose="020F0502020204030204" pitchFamily="34" charset="0"/>
              <a:buNone/>
            </a:pPr>
            <a:r>
              <a:rPr lang="it-IT" altLang="it-IT" dirty="0">
                <a:solidFill>
                  <a:srgbClr val="1F497D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da tempo</a:t>
            </a:r>
          </a:p>
          <a:p>
            <a:pPr>
              <a:buFont typeface="Calibri" panose="020F0502020204030204" pitchFamily="34" charset="0"/>
              <a:buNone/>
            </a:pPr>
            <a:r>
              <a:rPr lang="it-IT" altLang="it-IT" dirty="0">
                <a:solidFill>
                  <a:srgbClr val="1F497D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con precisione</a:t>
            </a:r>
            <a:endParaRPr lang="it-IT" altLang="it-IT" dirty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Tahoma" panose="020B060403050404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B2947AB-9047-4E31-A2D5-520DC40ABF0E}"/>
              </a:ext>
            </a:extLst>
          </p:cNvPr>
          <p:cNvSpPr/>
          <p:nvPr/>
        </p:nvSpPr>
        <p:spPr>
          <a:xfrm>
            <a:off x="5881128" y="1602154"/>
            <a:ext cx="6084226" cy="7268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C3362-09FE-4BCC-A06B-732A18F8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2693545"/>
            <a:ext cx="4048026" cy="21046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dirty="0">
                <a:solidFill>
                  <a:schemeClr val="accent1">
                    <a:lumMod val="75000"/>
                  </a:schemeClr>
                </a:solidFill>
              </a:rPr>
              <a:t>E l’emergenza si aggrava</a:t>
            </a:r>
          </a:p>
        </p:txBody>
      </p:sp>
      <p:pic>
        <p:nvPicPr>
          <p:cNvPr id="6" name="Segnaposto contenuto 5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F6F9F2BA-0632-4AA7-B020-9CB952975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" y="18851"/>
            <a:ext cx="8207607" cy="6155705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755438-A5CE-4082-BE40-14C8EA3A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5E30BF8-A5C5-4795-BAF1-ECB9C09F3548}" type="slidenum">
              <a:rPr lang="it-IT" smtClean="0"/>
              <a:t>17</a:t>
            </a:fld>
            <a:endParaRPr lang="it-IT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54DECB55-9D7E-4417-B40D-E4568AC2D050}"/>
              </a:ext>
            </a:extLst>
          </p:cNvPr>
          <p:cNvSpPr txBox="1">
            <a:spLocks/>
          </p:cNvSpPr>
          <p:nvPr/>
        </p:nvSpPr>
        <p:spPr>
          <a:xfrm>
            <a:off x="715650" y="6284504"/>
            <a:ext cx="6938913" cy="48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Titolo di prima pagina de </a:t>
            </a:r>
            <a:r>
              <a:rPr lang="it-IT" sz="2200" i="1" dirty="0"/>
              <a:t>il Sole 24 Ore</a:t>
            </a:r>
            <a:r>
              <a:rPr lang="it-IT" sz="2200" dirty="0"/>
              <a:t> del 2 febbraio 2020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BC15A50-5FCF-4FAB-AA31-6823D4608D00}"/>
              </a:ext>
            </a:extLst>
          </p:cNvPr>
          <p:cNvSpPr/>
          <p:nvPr/>
        </p:nvSpPr>
        <p:spPr>
          <a:xfrm>
            <a:off x="2821577" y="2847703"/>
            <a:ext cx="4484914" cy="98406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9ACE262-5E76-4AD5-A185-C32A81732F4F}"/>
              </a:ext>
            </a:extLst>
          </p:cNvPr>
          <p:cNvSpPr/>
          <p:nvPr/>
        </p:nvSpPr>
        <p:spPr>
          <a:xfrm>
            <a:off x="4177855" y="4484914"/>
            <a:ext cx="3346352" cy="3744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23DD31D-5DC7-4A5D-B5E5-F7300C3B5878}"/>
              </a:ext>
            </a:extLst>
          </p:cNvPr>
          <p:cNvSpPr/>
          <p:nvPr/>
        </p:nvSpPr>
        <p:spPr>
          <a:xfrm>
            <a:off x="2117969" y="5111262"/>
            <a:ext cx="1805354" cy="7815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5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E23396-12F2-4773-A625-B8D1C8ED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391" y="365126"/>
            <a:ext cx="3264625" cy="6184166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Nel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nord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ogni giorno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ci sono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80 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vacancies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ogni 100 disoccupati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sz="13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Ma al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sud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no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600" i="1" dirty="0"/>
              <a:t>(Fonte: </a:t>
            </a:r>
            <a:r>
              <a:rPr lang="it-IT" sz="2600" i="1" dirty="0" err="1"/>
              <a:t>Wallabi</a:t>
            </a:r>
            <a:r>
              <a:rPr lang="it-IT" sz="2600" i="1" dirty="0"/>
              <a:t>, 2018)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CA8FF6-7374-4958-9F8C-D05F411F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E98AAEDC-D7D6-43A6-A0CE-265DF13FA5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691124"/>
              </p:ext>
            </p:extLst>
          </p:nvPr>
        </p:nvGraphicFramePr>
        <p:xfrm>
          <a:off x="15474" y="13840"/>
          <a:ext cx="8253880" cy="72481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3470">
                  <a:extLst>
                    <a:ext uri="{9D8B030D-6E8A-4147-A177-3AD203B41FA5}">
                      <a16:colId xmlns:a16="http://schemas.microsoft.com/office/drawing/2014/main" val="341906574"/>
                    </a:ext>
                  </a:extLst>
                </a:gridCol>
                <a:gridCol w="2063470">
                  <a:extLst>
                    <a:ext uri="{9D8B030D-6E8A-4147-A177-3AD203B41FA5}">
                      <a16:colId xmlns:a16="http://schemas.microsoft.com/office/drawing/2014/main" val="2058813128"/>
                    </a:ext>
                  </a:extLst>
                </a:gridCol>
                <a:gridCol w="2322846">
                  <a:extLst>
                    <a:ext uri="{9D8B030D-6E8A-4147-A177-3AD203B41FA5}">
                      <a16:colId xmlns:a16="http://schemas.microsoft.com/office/drawing/2014/main" val="1407531943"/>
                    </a:ext>
                  </a:extLst>
                </a:gridCol>
                <a:gridCol w="1804094">
                  <a:extLst>
                    <a:ext uri="{9D8B030D-6E8A-4147-A177-3AD203B41FA5}">
                      <a16:colId xmlns:a16="http://schemas.microsoft.com/office/drawing/2014/main" val="309423049"/>
                    </a:ext>
                  </a:extLst>
                </a:gridCol>
              </a:tblGrid>
              <a:tr h="649271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/>
                        <a:t>Provincia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 err="1"/>
                        <a:t>Vacancies</a:t>
                      </a:r>
                      <a:r>
                        <a:rPr lang="it-IT" dirty="0"/>
                        <a:t> per 100 disoccupati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/>
                        <a:t>Provincia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 err="1"/>
                        <a:t>Vacancies</a:t>
                      </a:r>
                      <a:r>
                        <a:rPr lang="it-IT" dirty="0"/>
                        <a:t> per 100 disoccupati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15377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Vicenza 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110.7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/>
                        <a:t>[...]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693674"/>
                  </a:ext>
                </a:extLst>
              </a:tr>
              <a:tr h="523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Reggio </a:t>
                      </a:r>
                      <a:r>
                        <a:rPr lang="it-IT" sz="3200" i="1" dirty="0" err="1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84.2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dirty="0"/>
                        <a:t>[...]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256978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Bergamo 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82.8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Iglesias</a:t>
                      </a:r>
                      <a:endParaRPr lang="it-IT" sz="3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814822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Milano 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82.4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Palermo </a:t>
                      </a:r>
                      <a:endParaRPr lang="it-IT" sz="3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</a:t>
                      </a:r>
                      <a:endParaRPr lang="it-IT" sz="3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976890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Treviso 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78.4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Cosenza </a:t>
                      </a:r>
                      <a:endParaRPr lang="it-IT" sz="3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</a:t>
                      </a:r>
                      <a:endParaRPr lang="it-IT" sz="3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638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Bologna 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78.1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Reggio Cal. </a:t>
                      </a:r>
                      <a:endParaRPr lang="it-IT" sz="3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</a:t>
                      </a:r>
                      <a:endParaRPr lang="it-IT" sz="3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1878951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Modena 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75.7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0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Caltanissetta</a:t>
                      </a:r>
                      <a:r>
                        <a:rPr lang="it-IT" sz="34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it-IT" sz="3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</a:t>
                      </a:r>
                      <a:endParaRPr lang="it-IT" sz="3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772056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Verona 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71.1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Messina </a:t>
                      </a:r>
                      <a:endParaRPr lang="it-IT" sz="3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</a:t>
                      </a:r>
                      <a:endParaRPr lang="it-IT" sz="3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7739399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Parma 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Siracusa </a:t>
                      </a:r>
                      <a:endParaRPr lang="it-IT" sz="3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it-IT" sz="3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6928562"/>
                  </a:ext>
                </a:extLst>
              </a:tr>
              <a:tr h="49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2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Lecco </a:t>
                      </a:r>
                      <a:endParaRPr lang="it-IT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68.6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Agrigento </a:t>
                      </a:r>
                      <a:endParaRPr lang="it-IT" sz="3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it-IT" sz="3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8698313"/>
                  </a:ext>
                </a:extLst>
              </a:tr>
              <a:tr h="436739">
                <a:tc>
                  <a:txBody>
                    <a:bodyPr/>
                    <a:lstStyle/>
                    <a:p>
                      <a:pPr algn="ctr"/>
                      <a:r>
                        <a:rPr lang="it-IT" sz="2600" dirty="0"/>
                        <a:t>[...]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Crotone </a:t>
                      </a:r>
                      <a:endParaRPr lang="it-IT" sz="3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</a:t>
                      </a:r>
                      <a:endParaRPr lang="it-IT" sz="3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3643684"/>
                  </a:ext>
                </a:extLst>
              </a:tr>
              <a:tr h="376165">
                <a:tc>
                  <a:txBody>
                    <a:bodyPr/>
                    <a:lstStyle/>
                    <a:p>
                      <a:pPr algn="ctr"/>
                      <a:r>
                        <a:rPr lang="it-IT" sz="2600" dirty="0"/>
                        <a:t>[...]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800" i="1" dirty="0">
                          <a:solidFill>
                            <a:srgbClr val="0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M. Campidano</a:t>
                      </a:r>
                      <a:endParaRPr lang="it-IT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400" i="1" dirty="0">
                          <a:solidFill>
                            <a:srgbClr val="C00000"/>
                          </a:solidFill>
                          <a:effectLst/>
                          <a:latin typeface="Avenir Roman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it-IT" sz="3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7972002"/>
                  </a:ext>
                </a:extLst>
              </a:tr>
              <a:tr h="37616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035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12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8F132396-DB2B-401E-8C35-F311BCB604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1260" y="82953"/>
            <a:ext cx="3082834" cy="297312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eaLnBrk="1" hangingPunct="1">
              <a:buFont typeface="Calibri" panose="020F0502020204030204" pitchFamily="34" charset="0"/>
              <a:buNone/>
            </a:pPr>
            <a:r>
              <a:rPr lang="it-IT" altLang="it-IT" sz="4200" dirty="0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Al nord: delle </a:t>
            </a:r>
            <a:r>
              <a:rPr lang="it-IT" altLang="it-IT" sz="4200" i="1" dirty="0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vacancies</a:t>
            </a:r>
            <a:br>
              <a:rPr lang="it-IT" altLang="it-IT" sz="4200" dirty="0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</a:br>
            <a:r>
              <a:rPr altLang="it-IT" sz="4200" dirty="0" err="1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si</a:t>
            </a:r>
            <a:r>
              <a:rPr lang="it-IT" altLang="it-IT" sz="4200" dirty="0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 </a:t>
            </a:r>
            <a:r>
              <a:rPr altLang="it-IT" sz="4200" dirty="0" err="1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conoscono</a:t>
            </a:r>
            <a:br>
              <a:rPr lang="it-IT" altLang="it-IT" sz="4200" dirty="0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</a:br>
            <a:r>
              <a:rPr lang="it-IT" altLang="it-IT" sz="4000" dirty="0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precisamente</a:t>
            </a:r>
            <a:br>
              <a:rPr lang="it-IT" altLang="it-IT" sz="4200" dirty="0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</a:br>
            <a:r>
              <a:rPr altLang="it-IT" sz="4200" b="1" dirty="0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i </a:t>
            </a:r>
            <a:r>
              <a:rPr altLang="it-IT" sz="4200" b="1" dirty="0" err="1">
                <a:solidFill>
                  <a:srgbClr val="4F81BD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luoghi</a:t>
            </a:r>
            <a:endParaRPr altLang="it-IT" sz="4200" b="1" dirty="0">
              <a:solidFill>
                <a:srgbClr val="4F81BD"/>
              </a:solidFill>
              <a:latin typeface="Calibri" panose="020F0502020204030204" pitchFamily="34" charset="0"/>
              <a:ea typeface="Arial Unicode MS" panose="020B0604020202020204" charset="0"/>
              <a:cs typeface="Tahoma" panose="020B0604030504040204" pitchFamily="34" charset="0"/>
            </a:endParaRPr>
          </a:p>
        </p:txBody>
      </p:sp>
      <p:sp>
        <p:nvSpPr>
          <p:cNvPr id="11267" name="Segnaposto testo 2">
            <a:extLst>
              <a:ext uri="{FF2B5EF4-FFF2-40B4-BE49-F238E27FC236}">
                <a16:creationId xmlns:a16="http://schemas.microsoft.com/office/drawing/2014/main" id="{88879533-343F-4CBE-BCCD-A21AE7A1F3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8157" y="3044637"/>
            <a:ext cx="2891211" cy="3433761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92075" indent="39688">
              <a:buNone/>
            </a:pPr>
            <a:r>
              <a:rPr altLang="it-IT" sz="2400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Si </a:t>
            </a:r>
            <a:r>
              <a:rPr altLang="it-IT" sz="2400" dirty="0" err="1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può</a:t>
            </a:r>
            <a:r>
              <a:rPr altLang="it-IT" sz="2400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 </a:t>
            </a:r>
            <a:r>
              <a:rPr altLang="it-IT" sz="2400" dirty="0" err="1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conoscere</a:t>
            </a:r>
            <a:br>
              <a:rPr lang="it-IT" altLang="it-IT" sz="2400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</a:br>
            <a:r>
              <a:rPr altLang="it-IT" sz="2400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in </a:t>
            </a:r>
            <a:r>
              <a:rPr lang="it-IT" altLang="it-IT" sz="2400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tempo reale</a:t>
            </a:r>
            <a:br>
              <a:rPr lang="it-IT" altLang="it-IT" sz="2400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</a:br>
            <a:r>
              <a:rPr altLang="it-IT" sz="2400" dirty="0" err="1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il</a:t>
            </a:r>
            <a:r>
              <a:rPr altLang="it-IT" sz="2400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 </a:t>
            </a:r>
            <a:r>
              <a:rPr altLang="it-IT" sz="2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fabbisogno</a:t>
            </a:r>
            <a:r>
              <a:rPr altLang="it-IT" sz="2400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 </a:t>
            </a:r>
            <a:r>
              <a:rPr altLang="it-IT" sz="2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prevedibile</a:t>
            </a:r>
            <a:br>
              <a:rPr lang="it-IT" altLang="it-IT" sz="2400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</a:br>
            <a:r>
              <a:rPr altLang="it-IT" sz="2400" dirty="0" err="1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settore</a:t>
            </a:r>
            <a:r>
              <a:rPr altLang="it-IT" sz="2400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 per </a:t>
            </a:r>
            <a:r>
              <a:rPr altLang="it-IT" sz="2400" dirty="0" err="1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settore</a:t>
            </a:r>
            <a:br>
              <a:rPr lang="it-IT" altLang="it-IT" sz="2400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</a:br>
            <a:r>
              <a:rPr lang="it-IT" altLang="it-IT" sz="2400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e </a:t>
            </a:r>
            <a:r>
              <a:rPr lang="it-IT" altLang="it-IT" sz="2400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in ogni azienda</a:t>
            </a:r>
            <a:endParaRPr altLang="it-IT" sz="2400" dirty="0">
              <a:latin typeface="Calibri" panose="020F0502020204030204" pitchFamily="34" charset="0"/>
              <a:ea typeface="Arial Unicode MS" panose="020B0604020202020204" charset="0"/>
              <a:cs typeface="Tahoma" panose="020B0604030504040204" pitchFamily="34" charset="0"/>
            </a:endParaRPr>
          </a:p>
          <a:p>
            <a:pPr marL="92075" indent="0" eaLnBrk="1">
              <a:buFont typeface="Arial" panose="020B0604020202020204" pitchFamily="34" charset="0"/>
              <a:buNone/>
            </a:pPr>
            <a:r>
              <a:rPr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(</a:t>
            </a:r>
            <a:r>
              <a:rPr altLang="it-IT" sz="2200" i="1" dirty="0" err="1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fonte</a:t>
            </a:r>
            <a:r>
              <a:rPr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: F. </a:t>
            </a:r>
            <a:r>
              <a:rPr altLang="it-IT" sz="2200" i="1" dirty="0" err="1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Giubileo</a:t>
            </a:r>
            <a:r>
              <a:rPr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,</a:t>
            </a:r>
            <a:br>
              <a:rPr lang="it-IT"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</a:br>
            <a:r>
              <a:rPr lang="it-IT"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elaborazione dati</a:t>
            </a:r>
            <a:br>
              <a:rPr lang="it-IT"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</a:br>
            <a:r>
              <a:rPr lang="it-IT"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Città Metropolitana</a:t>
            </a:r>
            <a:br>
              <a:rPr lang="it-IT"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</a:br>
            <a:r>
              <a:rPr lang="it-IT"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di Milano</a:t>
            </a:r>
            <a:r>
              <a:rPr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,</a:t>
            </a:r>
            <a:r>
              <a:rPr lang="it-IT"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 </a:t>
            </a:r>
            <a:r>
              <a:rPr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201</a:t>
            </a:r>
            <a:r>
              <a:rPr lang="it-IT"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3</a:t>
            </a:r>
            <a:r>
              <a:rPr altLang="it-IT" sz="2200" i="1" dirty="0"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1269" name="Segnaposto numero diapositiva 2">
            <a:extLst>
              <a:ext uri="{FF2B5EF4-FFF2-40B4-BE49-F238E27FC236}">
                <a16:creationId xmlns:a16="http://schemas.microsoft.com/office/drawing/2014/main" id="{76FC769B-CABB-4E20-92A1-3ADF835A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22252" y="6356350"/>
            <a:ext cx="102879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defRPr>
            </a:lvl1pPr>
            <a:lvl2pPr marL="742950" indent="-285750"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defRPr>
            </a:lvl4pPr>
            <a:lvl5pPr marL="2057400" indent="-228600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charset="0"/>
                <a:cs typeface="Tahoma" panose="020B060403050404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53154978-15C2-42EC-8BDD-7162B104C081}" type="slidenum">
              <a:rPr lang="it-IT" altLang="it-IT" sz="1200">
                <a:solidFill>
                  <a:srgbClr val="898989"/>
                </a:solidFill>
                <a:cs typeface="Arial" panose="020B0604020202020204" pitchFamily="34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it-IT" altLang="it-IT" sz="1200" dirty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66D87815-640E-475E-9C26-EFCA5608D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1"/>
            <a:ext cx="8679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B1AAE-DBB1-4964-A5FB-EDB2E799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365125"/>
            <a:ext cx="11676184" cy="1205767"/>
          </a:xfrm>
        </p:spPr>
        <p:txBody>
          <a:bodyPr>
            <a:normAutofit/>
          </a:bodyPr>
          <a:lstStyle/>
          <a:p>
            <a:pPr algn="ctr"/>
            <a:r>
              <a:rPr lang="it-IT" sz="5000" dirty="0">
                <a:solidFill>
                  <a:schemeClr val="accent1">
                    <a:lumMod val="75000"/>
                  </a:schemeClr>
                </a:solidFill>
              </a:rPr>
              <a:t>Che cos’è il </a:t>
            </a:r>
            <a:r>
              <a:rPr lang="it-IT" sz="5000" b="1" dirty="0">
                <a:solidFill>
                  <a:schemeClr val="accent1">
                    <a:lumMod val="75000"/>
                  </a:schemeClr>
                </a:solidFill>
              </a:rPr>
              <a:t>«diritto al lavoro»</a:t>
            </a:r>
            <a:r>
              <a:rPr lang="it-IT" sz="5000" dirty="0">
                <a:solidFill>
                  <a:schemeClr val="accent1">
                    <a:lumMod val="75000"/>
                  </a:schemeClr>
                </a:solidFill>
              </a:rPr>
              <a:t> (art. 4 Cost.)?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B545F9-E87D-4B76-B21D-ACD9A114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662"/>
            <a:ext cx="10515600" cy="2719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00" dirty="0"/>
          </a:p>
          <a:p>
            <a:pPr algn="ctr"/>
            <a:r>
              <a:rPr lang="it-IT" sz="3400" dirty="0"/>
              <a:t> </a:t>
            </a:r>
            <a:r>
              <a:rPr lang="it-IT" sz="3400" dirty="0">
                <a:solidFill>
                  <a:srgbClr val="C00000"/>
                </a:solidFill>
              </a:rPr>
              <a:t>Qual è l’oggetto</a:t>
            </a:r>
            <a:r>
              <a:rPr lang="it-IT" sz="3400" dirty="0"/>
              <a:t> di questo diritto?</a:t>
            </a:r>
          </a:p>
          <a:p>
            <a:pPr marL="0" indent="0" algn="ctr">
              <a:buNone/>
            </a:pPr>
            <a:endParaRPr lang="it-IT" sz="400" dirty="0"/>
          </a:p>
          <a:p>
            <a:pPr algn="ctr"/>
            <a:r>
              <a:rPr lang="it-IT" sz="3400" dirty="0"/>
              <a:t> </a:t>
            </a:r>
            <a:r>
              <a:rPr lang="it-IT" sz="3400" dirty="0">
                <a:solidFill>
                  <a:srgbClr val="C00000"/>
                </a:solidFill>
              </a:rPr>
              <a:t>Su chi grava</a:t>
            </a:r>
            <a:r>
              <a:rPr lang="it-IT" sz="3400" dirty="0"/>
              <a:t> il relativo obbligo?</a:t>
            </a:r>
          </a:p>
          <a:p>
            <a:pPr algn="ctr"/>
            <a:endParaRPr lang="it-IT" sz="400" dirty="0"/>
          </a:p>
          <a:p>
            <a:pPr algn="ctr"/>
            <a:r>
              <a:rPr lang="it-IT" sz="3400" dirty="0"/>
              <a:t> </a:t>
            </a:r>
            <a:r>
              <a:rPr lang="it-IT" sz="3400" dirty="0">
                <a:solidFill>
                  <a:srgbClr val="C00000"/>
                </a:solidFill>
              </a:rPr>
              <a:t>Come</a:t>
            </a:r>
            <a:r>
              <a:rPr lang="it-IT" sz="3400" dirty="0"/>
              <a:t> precisamente può essere adempiuto?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E77C8C-E053-4AB0-AC67-547E953F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2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2929E18B-C975-4B59-B634-1D5F0411B2EC}"/>
              </a:ext>
            </a:extLst>
          </p:cNvPr>
          <p:cNvSpPr txBox="1">
            <a:spLocks/>
          </p:cNvSpPr>
          <p:nvPr/>
        </p:nvSpPr>
        <p:spPr>
          <a:xfrm>
            <a:off x="207108" y="5574082"/>
            <a:ext cx="12137292" cy="1338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5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7327B92-32AC-42A2-9795-F61B2324C06B}"/>
              </a:ext>
            </a:extLst>
          </p:cNvPr>
          <p:cNvSpPr txBox="1">
            <a:spLocks/>
          </p:cNvSpPr>
          <p:nvPr/>
        </p:nvSpPr>
        <p:spPr>
          <a:xfrm>
            <a:off x="50803" y="3899877"/>
            <a:ext cx="12137292" cy="269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500" dirty="0"/>
              <a:t>Sono tutti quesiti </a:t>
            </a:r>
            <a:r>
              <a:rPr lang="it-IT" sz="4500" i="1" dirty="0"/>
              <a:t>giuridici</a:t>
            </a:r>
            <a:r>
              <a:rPr lang="it-IT" sz="4500" dirty="0"/>
              <a:t>,</a:t>
            </a:r>
            <a:br>
              <a:rPr lang="it-IT" sz="4500" dirty="0"/>
            </a:br>
            <a:r>
              <a:rPr lang="it-IT" sz="4500" dirty="0"/>
              <a:t>cui però il giurista non può rispondere</a:t>
            </a:r>
            <a:br>
              <a:rPr lang="it-IT" sz="4500" dirty="0"/>
            </a:br>
            <a:r>
              <a:rPr lang="it-IT" sz="4500" dirty="0"/>
              <a:t>se non </a:t>
            </a:r>
            <a:r>
              <a:rPr lang="it-IT" sz="4500" b="1" dirty="0"/>
              <a:t>attingendo alla scienza economica</a:t>
            </a:r>
          </a:p>
        </p:txBody>
      </p:sp>
    </p:spTree>
    <p:extLst>
      <p:ext uri="{BB962C8B-B14F-4D97-AF65-F5344CB8AC3E}">
        <p14:creationId xmlns:p14="http://schemas.microsoft.com/office/powerpoint/2010/main" val="12591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815F4-94B6-4767-A11B-49BF2D4F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324"/>
            <a:ext cx="10515600" cy="4167799"/>
          </a:xfrm>
        </p:spPr>
        <p:txBody>
          <a:bodyPr>
            <a:normAutofit/>
          </a:bodyPr>
          <a:lstStyle/>
          <a:p>
            <a:pPr algn="ctr"/>
            <a: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  <a:t>III. Come si corregge la distorsione</a:t>
            </a:r>
            <a:b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  <a:t>da monopsonio dinamico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88B07AC-F391-4402-8478-078196E3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55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C88D5D-32FE-4E35-997A-E6092A9B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203761"/>
            <a:ext cx="11574585" cy="1325563"/>
          </a:xfrm>
        </p:spPr>
        <p:txBody>
          <a:bodyPr>
            <a:noAutofit/>
          </a:bodyPr>
          <a:lstStyle/>
          <a:p>
            <a:pPr algn="ctr"/>
            <a:r>
              <a:rPr lang="it-IT" sz="5000" dirty="0">
                <a:solidFill>
                  <a:schemeClr val="accent1">
                    <a:lumMod val="75000"/>
                  </a:schemeClr>
                </a:solidFill>
              </a:rPr>
              <a:t>La formazione professionale efficace</a:t>
            </a:r>
            <a:br>
              <a:rPr lang="it-IT" sz="5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5000" dirty="0">
                <a:solidFill>
                  <a:schemeClr val="accent1">
                    <a:lumMod val="75000"/>
                  </a:schemeClr>
                </a:solidFill>
              </a:rPr>
              <a:t>deve diventare un vero diritto soggettivo</a:t>
            </a:r>
            <a:endParaRPr lang="it-IT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B9D58B-6F4A-40B5-8258-FED5C6F39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66" y="1825624"/>
            <a:ext cx="11465182" cy="5090005"/>
          </a:xfrm>
        </p:spPr>
        <p:txBody>
          <a:bodyPr>
            <a:normAutofit/>
          </a:bodyPr>
          <a:lstStyle/>
          <a:p>
            <a:pPr marL="2959100" indent="-268288"/>
            <a:r>
              <a:rPr lang="it-IT" sz="3400" dirty="0"/>
              <a:t>L’intuizione di </a:t>
            </a:r>
            <a:r>
              <a:rPr lang="it-IT" sz="3400" b="1" dirty="0">
                <a:solidFill>
                  <a:srgbClr val="C00000"/>
                </a:solidFill>
              </a:rPr>
              <a:t>Bruno Trentin</a:t>
            </a:r>
            <a:r>
              <a:rPr lang="it-IT" sz="3400" dirty="0"/>
              <a:t> </a:t>
            </a:r>
            <a:r>
              <a:rPr lang="it-IT" dirty="0"/>
              <a:t>(anni ’90!)</a:t>
            </a:r>
            <a:r>
              <a:rPr lang="it-IT" sz="3400" dirty="0"/>
              <a:t> del diritto alla </a:t>
            </a:r>
            <a:r>
              <a:rPr lang="it-IT" sz="3400" b="1" dirty="0"/>
              <a:t>formazione permanente efficace come protezione fondamentale del lavoro</a:t>
            </a:r>
            <a:r>
              <a:rPr lang="it-IT" sz="3400" dirty="0"/>
              <a:t> nell’era dell’economia digitale e della globalizzazione…</a:t>
            </a:r>
          </a:p>
          <a:p>
            <a:pPr marL="2959100" indent="-268288"/>
            <a:endParaRPr lang="it-IT" sz="1000" dirty="0"/>
          </a:p>
          <a:p>
            <a:r>
              <a:rPr lang="it-IT" sz="3800" dirty="0"/>
              <a:t>… ma a un «diritto alla formazione» si arriva soltanto con il </a:t>
            </a:r>
            <a:r>
              <a:rPr lang="it-IT" sz="3800" dirty="0" err="1"/>
              <a:t>ccnl</a:t>
            </a:r>
            <a:r>
              <a:rPr lang="it-IT" sz="3800" dirty="0"/>
              <a:t> metalmeccanico del 2016, in misura minima…</a:t>
            </a:r>
          </a:p>
          <a:p>
            <a:endParaRPr lang="it-IT" sz="800" dirty="0"/>
          </a:p>
          <a:p>
            <a:r>
              <a:rPr lang="it-IT" sz="3800" dirty="0"/>
              <a:t>… e </a:t>
            </a:r>
            <a:r>
              <a:rPr lang="it-IT" sz="3800" dirty="0">
                <a:solidFill>
                  <a:srgbClr val="C00000"/>
                </a:solidFill>
              </a:rPr>
              <a:t>soprattutto nulla garantisce la sua </a:t>
            </a:r>
            <a:r>
              <a:rPr lang="it-IT" sz="3800" b="1" dirty="0">
                <a:solidFill>
                  <a:srgbClr val="C00000"/>
                </a:solidFill>
              </a:rPr>
              <a:t>efficacia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A33338-6626-415C-9C32-C7614E47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252" y="6356350"/>
            <a:ext cx="2743200" cy="365125"/>
          </a:xfrm>
        </p:spPr>
        <p:txBody>
          <a:bodyPr/>
          <a:lstStyle/>
          <a:p>
            <a:pPr algn="l"/>
            <a:fld id="{A5E30BF8-A5C5-4795-BAF1-ECB9C09F3548}" type="slidenum">
              <a:rPr lang="it-IT" smtClean="0"/>
              <a:pPr algn="l"/>
              <a:t>21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658C8F-79D5-4BEB-A3F4-E802C033F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" y="1624609"/>
            <a:ext cx="3119481" cy="279042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691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84A207-C544-4EB0-8803-BBE76579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38" y="245816"/>
            <a:ext cx="11582400" cy="1654491"/>
          </a:xfrm>
        </p:spPr>
        <p:txBody>
          <a:bodyPr>
            <a:noAutofit/>
          </a:bodyPr>
          <a:lstStyle/>
          <a:p>
            <a:pPr algn="ctr">
              <a:buFont typeface="Calibri" panose="020F0502020204030204" pitchFamily="34" charset="0"/>
              <a:buNone/>
              <a:defRPr/>
            </a:pPr>
            <a:r>
              <a:rPr lang="it-IT" sz="5000" dirty="0">
                <a:solidFill>
                  <a:schemeClr val="accent1">
                    <a:lumMod val="75000"/>
                  </a:schemeClr>
                </a:solidFill>
              </a:rPr>
              <a:t>Che cosa garantisce</a:t>
            </a:r>
            <a:br>
              <a:rPr lang="it-IT" sz="5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5000" dirty="0">
                <a:solidFill>
                  <a:schemeClr val="accent1">
                    <a:lumMod val="75000"/>
                  </a:schemeClr>
                </a:solidFill>
              </a:rPr>
              <a:t>che </a:t>
            </a:r>
            <a:r>
              <a:rPr sz="5000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sz="5000" b="1" dirty="0" err="1">
                <a:solidFill>
                  <a:schemeClr val="accent1">
                    <a:lumMod val="75000"/>
                  </a:schemeClr>
                </a:solidFill>
              </a:rPr>
              <a:t>formazione</a:t>
            </a:r>
            <a:r>
              <a:rPr lang="it-IT" sz="5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5000" dirty="0">
                <a:solidFill>
                  <a:schemeClr val="accent1">
                    <a:lumMod val="75000"/>
                  </a:schemeClr>
                </a:solidFill>
              </a:rPr>
              <a:t>sia </a:t>
            </a:r>
            <a:r>
              <a:rPr lang="it-IT" sz="5000" b="1" dirty="0">
                <a:solidFill>
                  <a:schemeClr val="accent1">
                    <a:lumMod val="75000"/>
                  </a:schemeClr>
                </a:solidFill>
              </a:rPr>
              <a:t>efficace</a:t>
            </a:r>
            <a:endParaRPr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25F4B4-5045-4855-906E-E6BE7BDF2C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2108" y="1920240"/>
            <a:ext cx="11418664" cy="4894081"/>
          </a:xfrm>
        </p:spPr>
        <p:txBody>
          <a:bodyPr>
            <a:normAutofit/>
          </a:bodyPr>
          <a:lstStyle/>
          <a:p>
            <a:r>
              <a:rPr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Occorre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un </a:t>
            </a:r>
            <a:r>
              <a:rPr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monitoraggio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permanente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e </a:t>
            </a:r>
            <a:r>
              <a:rPr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capillare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del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tasso</a:t>
            </a:r>
            <a:br>
              <a:rPr lang="it-IT"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di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coerenza</a:t>
            </a:r>
            <a:r>
              <a:rPr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tra</a:t>
            </a:r>
            <a:r>
              <a:rPr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formazione</a:t>
            </a:r>
            <a:r>
              <a:rPr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impartita</a:t>
            </a:r>
            <a:r>
              <a:rPr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e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sbocchi</a:t>
            </a:r>
            <a:r>
              <a:rPr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occupazionali</a:t>
            </a:r>
            <a:r>
              <a:rPr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effettivi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, realizzabile con</a:t>
            </a:r>
          </a:p>
          <a:p>
            <a:endParaRPr altLang="it-IT" sz="200" dirty="0">
              <a:solidFill>
                <a:srgbClr val="C00000"/>
              </a:solidFill>
              <a:latin typeface="Calibri" panose="020F0502020204030204" pitchFamily="34" charset="0"/>
              <a:ea typeface="Arial Unicode MS" pitchFamily="34" charset="-128"/>
              <a:cs typeface="Tahoma" panose="020B0604030504040204" pitchFamily="34" charset="0"/>
            </a:endParaRPr>
          </a:p>
          <a:p>
            <a:pPr marL="4035425" lvl="1">
              <a:buFont typeface="Calibri" panose="020F0502020204030204" pitchFamily="34" charset="0"/>
              <a:buChar char="−"/>
            </a:pP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anagrafe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della </a:t>
            </a:r>
            <a:r>
              <a:rPr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formazione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prof</a:t>
            </a:r>
            <a:r>
              <a:rPr lang="it-IT"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essionale</a:t>
            </a:r>
            <a:b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(come 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l’</a:t>
            </a:r>
            <a:r>
              <a:rPr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anagr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afe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MIUR)</a:t>
            </a:r>
          </a:p>
          <a:p>
            <a:pPr marL="4035425" lvl="1">
              <a:buFont typeface="Calibri" panose="020F0502020204030204" pitchFamily="34" charset="0"/>
              <a:buChar char="−"/>
            </a:pP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incrocio</a:t>
            </a:r>
            <a:r>
              <a:rPr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lang="it-IT"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dei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dati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con le </a:t>
            </a:r>
            <a:r>
              <a:rPr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Comunic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azioni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Obb</a:t>
            </a:r>
            <a:r>
              <a:rPr lang="it-IT"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ligatorie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al 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m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in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istero del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Lavoro</a:t>
            </a:r>
          </a:p>
          <a:p>
            <a:pPr marL="4035425" lvl="1">
              <a:buFont typeface="Calibri" panose="020F0502020204030204" pitchFamily="34" charset="0"/>
              <a:buChar char="−"/>
            </a:pP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altLang="it-IT" sz="3400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pubblicazione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del </a:t>
            </a:r>
            <a:r>
              <a:rPr altLang="it-IT" sz="3400" dirty="0" err="1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dato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relativo a ciascun corso e ciascun</a:t>
            </a:r>
            <a:r>
              <a:rPr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CFP</a:t>
            </a:r>
            <a:endParaRPr lang="it-IT" altLang="it-IT" sz="3400" dirty="0">
              <a:latin typeface="Calibri" panose="020F0502020204030204" pitchFamily="34" charset="0"/>
              <a:ea typeface="Arial Unicode MS" pitchFamily="34" charset="-128"/>
              <a:cs typeface="Tahoma" panose="020B0604030504040204" pitchFamily="34" charset="0"/>
            </a:endParaRPr>
          </a:p>
          <a:p>
            <a:pPr marL="2782888" lvl="1">
              <a:buFont typeface="Calibri" panose="020F0502020204030204" pitchFamily="34" charset="0"/>
              <a:buChar char="−"/>
            </a:pPr>
            <a:endParaRPr altLang="it-IT" sz="200" dirty="0">
              <a:latin typeface="Calibri" panose="020F0502020204030204" pitchFamily="34" charset="0"/>
              <a:ea typeface="Arial Unicode MS" pitchFamily="34" charset="-128"/>
              <a:cs typeface="Tahoma" panose="020B0604030504040204" pitchFamily="34" charset="0"/>
            </a:endParaRPr>
          </a:p>
        </p:txBody>
      </p:sp>
      <p:sp>
        <p:nvSpPr>
          <p:cNvPr id="18436" name="Segnaposto numero diapositiva 3">
            <a:extLst>
              <a:ext uri="{FF2B5EF4-FFF2-40B4-BE49-F238E27FC236}">
                <a16:creationId xmlns:a16="http://schemas.microsoft.com/office/drawing/2014/main" id="{5A26BA95-FD8E-4673-AA57-7938AF8F1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51CDE5-B644-4BED-8E11-57FEB55E4F57}" type="slidenum">
              <a:rPr lang="it-IT" altLang="it-IT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it-IT" altLang="it-IT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00BF51-F7B5-4EB9-A693-458C4A9B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" y="3783724"/>
            <a:ext cx="4208554" cy="30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BCC02660-8A40-49C0-8E42-9CFCEFA8F1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971" y="365125"/>
            <a:ext cx="11742058" cy="1574707"/>
          </a:xfrm>
        </p:spPr>
        <p:txBody>
          <a:bodyPr>
            <a:normAutofit/>
          </a:bodyPr>
          <a:lstStyle/>
          <a:p>
            <a:pPr algn="ctr">
              <a:buFont typeface="Calibri" panose="020F0502020204030204" pitchFamily="34" charset="0"/>
              <a:buNone/>
            </a:pPr>
            <a:r>
              <a:rPr lang="it-IT" altLang="it-IT" sz="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Il dato sul tasso di coerenza è indispensabile</a:t>
            </a:r>
            <a:br>
              <a:rPr lang="it-IT" altLang="it-IT" sz="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anche per l’orientamento professionale</a:t>
            </a:r>
            <a:endParaRPr altLang="it-IT" sz="5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Arial Unicode MS" pitchFamily="34" charset="-128"/>
              <a:cs typeface="Tahom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345519-FB03-4CE2-B2DE-031FFCECA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11" y="2114001"/>
            <a:ext cx="11201400" cy="478164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sz="3400" dirty="0"/>
              <a:t>Nei Paesi dove il </a:t>
            </a:r>
            <a:r>
              <a:rPr sz="3400" i="1" dirty="0"/>
              <a:t>Guidance Service</a:t>
            </a:r>
            <a:r>
              <a:rPr sz="3400" dirty="0"/>
              <a:t> funziona, chi lo svolge dispone di un dato essenziale: il </a:t>
            </a:r>
            <a:r>
              <a:rPr sz="3400" b="1" dirty="0">
                <a:solidFill>
                  <a:srgbClr val="C00000"/>
                </a:solidFill>
              </a:rPr>
              <a:t>tasso di coerenza tra formazione impartita e sbocchi </a:t>
            </a:r>
            <a:r>
              <a:rPr sz="3400" b="1" dirty="0" err="1">
                <a:solidFill>
                  <a:srgbClr val="C00000"/>
                </a:solidFill>
              </a:rPr>
              <a:t>occupazionali</a:t>
            </a:r>
            <a:r>
              <a:rPr sz="3400" b="1" dirty="0">
                <a:solidFill>
                  <a:srgbClr val="C00000"/>
                </a:solidFill>
              </a:rPr>
              <a:t> </a:t>
            </a:r>
            <a:r>
              <a:rPr sz="3400" b="1" dirty="0" err="1">
                <a:solidFill>
                  <a:srgbClr val="C00000"/>
                </a:solidFill>
              </a:rPr>
              <a:t>effettivi</a:t>
            </a:r>
            <a:endParaRPr lang="it-IT" sz="3400" b="1" dirty="0">
              <a:solidFill>
                <a:srgbClr val="C00000"/>
              </a:solidFill>
            </a:endParaRPr>
          </a:p>
          <a:p>
            <a:pPr>
              <a:defRPr/>
            </a:pPr>
            <a:endParaRPr sz="1200" b="1" dirty="0">
              <a:solidFill>
                <a:srgbClr val="C00000"/>
              </a:solidFill>
            </a:endParaRPr>
          </a:p>
          <a:p>
            <a:pPr marL="4572000">
              <a:defRPr/>
            </a:pPr>
            <a:r>
              <a:rPr lang="it-IT" sz="3400" dirty="0"/>
              <a:t>q</a:t>
            </a:r>
            <a:r>
              <a:rPr sz="3400" dirty="0" err="1">
                <a:solidFill>
                  <a:schemeClr val="tx1"/>
                </a:solidFill>
              </a:rPr>
              <a:t>uesto</a:t>
            </a:r>
            <a:r>
              <a:rPr sz="3400" dirty="0">
                <a:solidFill>
                  <a:schemeClr val="tx1"/>
                </a:solidFill>
              </a:rPr>
              <a:t> consente a chi vi è addetto di fornire all’adolescente </a:t>
            </a:r>
            <a:r>
              <a:rPr sz="3400" dirty="0">
                <a:solidFill>
                  <a:srgbClr val="C00000"/>
                </a:solidFill>
              </a:rPr>
              <a:t>indicazioni attendibili sui percorsi</a:t>
            </a:r>
            <a:r>
              <a:rPr sz="3400" dirty="0">
                <a:solidFill>
                  <a:schemeClr val="tx1"/>
                </a:solidFill>
              </a:rPr>
              <a:t> verso </a:t>
            </a:r>
            <a:r>
              <a:rPr sz="3400" dirty="0" err="1">
                <a:solidFill>
                  <a:schemeClr val="tx1"/>
                </a:solidFill>
              </a:rPr>
              <a:t>l’occupazione</a:t>
            </a:r>
            <a:r>
              <a:rPr sz="3400" dirty="0">
                <a:solidFill>
                  <a:schemeClr val="tx1"/>
                </a:solidFill>
              </a:rPr>
              <a:t> </a:t>
            </a:r>
            <a:r>
              <a:rPr sz="3400" dirty="0" err="1">
                <a:solidFill>
                  <a:schemeClr val="tx1"/>
                </a:solidFill>
              </a:rPr>
              <a:t>effettiva</a:t>
            </a:r>
            <a:endParaRPr lang="it-IT" sz="3400" dirty="0">
              <a:solidFill>
                <a:schemeClr val="tx1"/>
              </a:solidFill>
            </a:endParaRPr>
          </a:p>
          <a:p>
            <a:pPr marL="4572000">
              <a:defRPr/>
            </a:pPr>
            <a:endParaRPr lang="it-IT" sz="1200" dirty="0"/>
          </a:p>
          <a:p>
            <a:pPr marL="4572000">
              <a:defRPr/>
            </a:pPr>
            <a:r>
              <a:rPr lang="it-IT" sz="3400" dirty="0">
                <a:solidFill>
                  <a:schemeClr val="tx1"/>
                </a:solidFill>
              </a:rPr>
              <a:t>In Italia, per lo più, questo dato</a:t>
            </a:r>
            <a:br>
              <a:rPr lang="it-IT" sz="3400" dirty="0">
                <a:solidFill>
                  <a:schemeClr val="tx1"/>
                </a:solidFill>
              </a:rPr>
            </a:br>
            <a:r>
              <a:rPr lang="it-IT" sz="3400" dirty="0">
                <a:solidFill>
                  <a:srgbClr val="C00000"/>
                </a:solidFill>
              </a:rPr>
              <a:t>non è disponibile</a:t>
            </a:r>
            <a:endParaRPr sz="3400" dirty="0">
              <a:solidFill>
                <a:srgbClr val="C00000"/>
              </a:solidFill>
            </a:endParaRPr>
          </a:p>
        </p:txBody>
      </p:sp>
      <p:sp>
        <p:nvSpPr>
          <p:cNvPr id="14340" name="Segnaposto numero diapositiva 3">
            <a:extLst>
              <a:ext uri="{FF2B5EF4-FFF2-40B4-BE49-F238E27FC236}">
                <a16:creationId xmlns:a16="http://schemas.microsoft.com/office/drawing/2014/main" id="{4421E3E6-B4BD-4704-88D4-9A840AA6C5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A2AA80-7843-450C-82B9-78E10781B233}" type="slidenum">
              <a:rPr lang="it-IT" altLang="it-IT" sz="120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it-IT" altLang="it-IT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8FD188-974A-461F-9076-1529EF2E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2" y="3429000"/>
            <a:ext cx="457407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8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D76DE-B26B-4F07-8992-84955C25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3649"/>
            <a:ext cx="10946547" cy="1922412"/>
          </a:xfrm>
        </p:spPr>
        <p:txBody>
          <a:bodyPr>
            <a:noAutofit/>
          </a:bodyPr>
          <a:lstStyle/>
          <a:p>
            <a:pPr algn="ctr"/>
            <a:r>
              <a:rPr lang="it-IT" sz="5400" dirty="0">
                <a:solidFill>
                  <a:schemeClr val="accent1">
                    <a:lumMod val="75000"/>
                  </a:schemeClr>
                </a:solidFill>
              </a:rPr>
              <a:t>Perché finora in Italia questo sistema</a:t>
            </a:r>
            <a:br>
              <a:rPr lang="it-IT" sz="5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5400" dirty="0">
                <a:solidFill>
                  <a:schemeClr val="accent1">
                    <a:lumMod val="75000"/>
                  </a:schemeClr>
                </a:solidFill>
              </a:rPr>
              <a:t>               non è stato attivato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CC00F5-F90E-4004-9FE9-A215CA5AA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09" y="2105041"/>
            <a:ext cx="11471237" cy="4480176"/>
          </a:xfrm>
        </p:spPr>
        <p:txBody>
          <a:bodyPr>
            <a:normAutofit/>
          </a:bodyPr>
          <a:lstStyle/>
          <a:p>
            <a:pPr marL="3319463"/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Perché il </a:t>
            </a:r>
            <a:r>
              <a:rPr lang="it-IT" altLang="it-IT" sz="3400" b="1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sistema attuale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</a:t>
            </a:r>
            <a:r>
              <a:rPr lang="it-IT"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privilegia l'interesse degli addetti</a:t>
            </a:r>
            <a:r>
              <a:rPr lang="it-IT" altLang="it-IT" sz="30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(che non amano essere posti sotto stress)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rispetto all’interesse degli utenti…</a:t>
            </a:r>
          </a:p>
          <a:p>
            <a:endParaRPr lang="it-IT" altLang="it-IT" sz="1000" dirty="0">
              <a:latin typeface="Calibri" panose="020F0502020204030204" pitchFamily="34" charset="0"/>
              <a:ea typeface="Arial Unicode MS" pitchFamily="34" charset="-128"/>
              <a:cs typeface="Tahoma" panose="020B0604030504040204" pitchFamily="34" charset="0"/>
            </a:endParaRPr>
          </a:p>
          <a:p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… mentre il </a:t>
            </a:r>
            <a:r>
              <a:rPr lang="it-IT" altLang="it-IT" sz="3400" b="1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sistema nuovo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, fornendo </a:t>
            </a:r>
            <a:r>
              <a:rPr lang="it-IT"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un criterio</a:t>
            </a:r>
            <a:br>
              <a:rPr lang="it-IT"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34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oggettivo per la distribuzione dei finanziamenti</a:t>
            </a: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,</a:t>
            </a:r>
            <a:b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toglierebbe agli assessori regionali competenti</a:t>
            </a:r>
            <a:b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l’amplissima discrezionalità che oggi possono</a:t>
            </a:r>
            <a:b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34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esercitare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305023-4DE1-4FD0-871C-F6BC6A02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252" y="6310246"/>
            <a:ext cx="2743200" cy="365125"/>
          </a:xfrm>
        </p:spPr>
        <p:txBody>
          <a:bodyPr/>
          <a:lstStyle/>
          <a:p>
            <a:pPr algn="l"/>
            <a:fld id="{A5E30BF8-A5C5-4795-BAF1-ECB9C09F3548}" type="slidenum">
              <a:rPr lang="it-IT" smtClean="0"/>
              <a:pPr algn="l"/>
              <a:t>24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9F5F12F-FFBC-4F11-8A46-2CD81767F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068" y="3949594"/>
            <a:ext cx="3137986" cy="28900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B8E48CA-C23D-4A9E-9F09-5BFCEAB32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" y="1196643"/>
            <a:ext cx="3214950" cy="26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ED76DE-B26B-4F07-8992-84955C25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Il tentativo di realizzazione di un meccanismo di questo genere nel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d.lgs. n. 150/2015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CC00F5-F90E-4004-9FE9-A215CA5AA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065" y="1825624"/>
            <a:ext cx="11331770" cy="487562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Art. 13 - </a:t>
            </a:r>
            <a:r>
              <a:rPr lang="it-IT" i="1" dirty="0">
                <a:solidFill>
                  <a:srgbClr val="C00000"/>
                </a:solidFill>
              </a:rPr>
              <a:t>Sistema informativo unitario delle politiche del lavoro</a:t>
            </a:r>
            <a:r>
              <a:rPr lang="it-IT" i="1" dirty="0"/>
              <a:t> </a:t>
            </a:r>
            <a:r>
              <a:rPr lang="it-IT" dirty="0"/>
              <a:t>(nel quale cooperano ministero del Lavoro, ANPAL, ISFOL – ora INAPP – e INPS):</a:t>
            </a:r>
            <a:br>
              <a:rPr lang="it-IT" dirty="0"/>
            </a:br>
            <a:r>
              <a:rPr lang="it-IT" dirty="0"/>
              <a:t>tra i suoi compiti «monitorare gli esiti occupazionali dei</a:t>
            </a:r>
            <a:br>
              <a:rPr lang="it-IT" dirty="0"/>
            </a:br>
            <a:r>
              <a:rPr lang="it-IT" dirty="0"/>
              <a:t>giovani in uscita dai percorsi di istruzione e formazione»</a:t>
            </a:r>
          </a:p>
          <a:p>
            <a:endParaRPr lang="it-IT" sz="500" i="1" dirty="0"/>
          </a:p>
          <a:p>
            <a:r>
              <a:rPr lang="it-IT" dirty="0"/>
              <a:t>Art. 14 – </a:t>
            </a:r>
            <a:r>
              <a:rPr lang="it-IT" i="1" dirty="0">
                <a:solidFill>
                  <a:srgbClr val="C00000"/>
                </a:solidFill>
              </a:rPr>
              <a:t>Fascicolo elettronico del lavoratore e</a:t>
            </a:r>
            <a:br>
              <a:rPr lang="it-IT" i="1" dirty="0">
                <a:solidFill>
                  <a:srgbClr val="C00000"/>
                </a:solidFill>
              </a:rPr>
            </a:br>
            <a:r>
              <a:rPr lang="it-IT" i="1" dirty="0">
                <a:solidFill>
                  <a:srgbClr val="C00000"/>
                </a:solidFill>
              </a:rPr>
              <a:t>coordinamento dei sistemi informativi</a:t>
            </a:r>
            <a:r>
              <a:rPr lang="it-IT" dirty="0"/>
              <a:t>,</a:t>
            </a:r>
            <a:r>
              <a:rPr lang="it-IT" i="1" dirty="0"/>
              <a:t> «</a:t>
            </a:r>
            <a:r>
              <a:rPr lang="it-IT" dirty="0"/>
              <a:t>al fine di garantire</a:t>
            </a:r>
            <a:br>
              <a:rPr lang="it-IT" dirty="0"/>
            </a:br>
            <a:r>
              <a:rPr lang="it-IT" dirty="0"/>
              <a:t>l’interconnessione  sistematica delle banche dati in possesso</a:t>
            </a:r>
            <a:br>
              <a:rPr lang="it-IT" dirty="0"/>
            </a:br>
            <a:r>
              <a:rPr lang="it-IT" dirty="0"/>
              <a:t>del ministero del Lavoro, dell’ANPAL, dell’INAIL e dell’ISFOL</a:t>
            </a:r>
            <a:br>
              <a:rPr lang="it-IT" dirty="0"/>
            </a:br>
            <a:r>
              <a:rPr lang="it-IT" dirty="0"/>
              <a:t>– ora INAPP – e dell’INPS»</a:t>
            </a:r>
          </a:p>
          <a:p>
            <a:endParaRPr lang="it-IT" sz="500" dirty="0"/>
          </a:p>
          <a:p>
            <a:r>
              <a:rPr lang="it-IT" dirty="0"/>
              <a:t>Art. 15 – </a:t>
            </a:r>
            <a:r>
              <a:rPr lang="it-IT" i="1" dirty="0">
                <a:solidFill>
                  <a:srgbClr val="C00000"/>
                </a:solidFill>
              </a:rPr>
              <a:t>Sistema informativo della formazione professionale</a:t>
            </a:r>
            <a:r>
              <a:rPr lang="it-IT" i="1" dirty="0"/>
              <a:t> </a:t>
            </a:r>
          </a:p>
          <a:p>
            <a:endParaRPr lang="it-IT" sz="500" dirty="0"/>
          </a:p>
          <a:p>
            <a:r>
              <a:rPr lang="it-IT" dirty="0"/>
              <a:t>Art. 16 – </a:t>
            </a:r>
            <a:r>
              <a:rPr lang="it-IT" i="1" dirty="0">
                <a:solidFill>
                  <a:srgbClr val="C00000"/>
                </a:solidFill>
              </a:rPr>
              <a:t>Monitoraggio e valutazione</a:t>
            </a:r>
          </a:p>
          <a:p>
            <a:endParaRPr lang="it-IT" i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67628A-902C-488E-91E5-0EA83920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25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6CAAF7D-4891-4DAC-8D67-8744A1844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76" y="2873830"/>
            <a:ext cx="4677015" cy="35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94A2C-814F-4EA1-856D-71FD3FC9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981"/>
            <a:ext cx="10515600" cy="3737537"/>
          </a:xfrm>
        </p:spPr>
        <p:txBody>
          <a:bodyPr>
            <a:normAutofit/>
          </a:bodyPr>
          <a:lstStyle/>
          <a:p>
            <a:pPr algn="ctr"/>
            <a: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  <a:t>IV. Aggiornare il paradigma</a:t>
            </a:r>
            <a:b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  <a:t>del mercato del lavoro</a:t>
            </a:r>
            <a:b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it-IT" sz="5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5CBFACD-153B-43F7-8748-EA7021A1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607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07569B7A-0610-40B5-95F1-B19DA3768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891954" cy="1807552"/>
          </a:xfrm>
        </p:spPr>
        <p:txBody>
          <a:bodyPr>
            <a:normAutofit/>
          </a:bodyPr>
          <a:lstStyle/>
          <a:p>
            <a:pPr algn="ctr"/>
            <a:r>
              <a:rPr lang="it-IT" altLang="it-IT" sz="6000" dirty="0">
                <a:solidFill>
                  <a:schemeClr val="accent1">
                    <a:lumMod val="50000"/>
                  </a:schemeClr>
                </a:solidFill>
              </a:rPr>
              <a:t>Chi sceglie e ingaggia chi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26D550-15AF-4858-B9A1-57345D14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03" y="2422769"/>
            <a:ext cx="11084911" cy="394787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t-IT" sz="3500" dirty="0"/>
              <a:t>Non è solo l’imprenditore che sceglie e ingaggia </a:t>
            </a:r>
            <a:br>
              <a:rPr lang="it-IT" sz="3500" dirty="0"/>
            </a:br>
            <a:r>
              <a:rPr lang="it-IT" sz="3500" dirty="0"/>
              <a:t>i lavoratori</a:t>
            </a:r>
          </a:p>
          <a:p>
            <a:pPr marL="0" indent="0">
              <a:buNone/>
              <a:defRPr/>
            </a:pPr>
            <a:endParaRPr lang="it-IT" sz="1000" dirty="0"/>
          </a:p>
          <a:p>
            <a:pPr>
              <a:defRPr/>
            </a:pPr>
            <a:r>
              <a:rPr lang="it-IT" sz="3500" dirty="0"/>
              <a:t>in molte situazioni sono anche i lavoratori a </a:t>
            </a:r>
            <a:r>
              <a:rPr lang="it-IT" sz="3500" dirty="0">
                <a:solidFill>
                  <a:srgbClr val="C00000"/>
                </a:solidFill>
              </a:rPr>
              <a:t>scegliere e «ingaggiare» l’imprenditore</a:t>
            </a:r>
          </a:p>
          <a:p>
            <a:pPr marL="0" indent="0">
              <a:buNone/>
              <a:defRPr/>
            </a:pPr>
            <a:endParaRPr lang="it-IT" sz="1000" dirty="0"/>
          </a:p>
          <a:p>
            <a:pPr>
              <a:defRPr/>
            </a:pPr>
            <a:r>
              <a:rPr lang="it-IT" sz="3500" dirty="0"/>
              <a:t>scelgono </a:t>
            </a:r>
            <a:r>
              <a:rPr lang="it-IT" sz="3500" dirty="0">
                <a:solidFill>
                  <a:srgbClr val="C00000"/>
                </a:solidFill>
              </a:rPr>
              <a:t>individualmente</a:t>
            </a:r>
            <a:r>
              <a:rPr lang="it-IT" sz="3500" dirty="0"/>
              <a:t> quando decidono dove cercare</a:t>
            </a:r>
            <a:br>
              <a:rPr lang="it-IT" sz="3500"/>
            </a:br>
            <a:r>
              <a:rPr lang="it-IT" sz="3500"/>
              <a:t>lavoro, in quale settore; </a:t>
            </a:r>
            <a:r>
              <a:rPr lang="it-IT" sz="3500" dirty="0"/>
              <a:t>e soprattutto quando </a:t>
            </a:r>
            <a:r>
              <a:rPr lang="it-IT" sz="3500" dirty="0">
                <a:solidFill>
                  <a:srgbClr val="C00000"/>
                </a:solidFill>
              </a:rPr>
              <a:t>si muovono</a:t>
            </a:r>
            <a:r>
              <a:rPr lang="it-IT" sz="3500" dirty="0"/>
              <a:t>…</a:t>
            </a:r>
          </a:p>
          <a:p>
            <a:pPr>
              <a:defRPr/>
            </a:pPr>
            <a:endParaRPr lang="it-IT" sz="900" dirty="0"/>
          </a:p>
          <a:p>
            <a:pPr>
              <a:defRPr/>
            </a:pPr>
            <a:r>
              <a:rPr lang="it-IT" sz="3500" dirty="0"/>
              <a:t>… e quando hanno l’</a:t>
            </a:r>
            <a:r>
              <a:rPr lang="it-IT" sz="3500" dirty="0">
                <a:solidFill>
                  <a:srgbClr val="C00000"/>
                </a:solidFill>
              </a:rPr>
              <a:t>informazione</a:t>
            </a:r>
            <a:r>
              <a:rPr lang="it-IT" sz="3500" dirty="0"/>
              <a:t> e della </a:t>
            </a:r>
            <a:r>
              <a:rPr lang="it-IT" sz="3500" dirty="0">
                <a:solidFill>
                  <a:srgbClr val="C00000"/>
                </a:solidFill>
              </a:rPr>
              <a:t>formazione</a:t>
            </a:r>
            <a:r>
              <a:rPr lang="it-IT" sz="3500" dirty="0"/>
              <a:t> necessarie</a:t>
            </a:r>
          </a:p>
          <a:p>
            <a:pPr>
              <a:defRPr/>
            </a:pPr>
            <a:endParaRPr lang="it-IT" sz="1000" dirty="0"/>
          </a:p>
          <a:p>
            <a:pPr>
              <a:defRPr/>
            </a:pPr>
            <a:endParaRPr lang="it-IT" sz="3500" dirty="0">
              <a:solidFill>
                <a:srgbClr val="C00000"/>
              </a:solidFill>
            </a:endParaRPr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FABF7C8E-FD9C-4DF5-9631-B0F878F3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858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FDB44F-8D96-406B-B81B-1645401CB560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it-IT" altLang="it-IT" sz="1400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451E2A6-13CF-4C73-B7CF-15F50F7948C6}"/>
              </a:ext>
            </a:extLst>
          </p:cNvPr>
          <p:cNvSpPr txBox="1">
            <a:spLocks/>
          </p:cNvSpPr>
          <p:nvPr/>
        </p:nvSpPr>
        <p:spPr>
          <a:xfrm rot="14954583">
            <a:off x="8083453" y="2380141"/>
            <a:ext cx="5209564" cy="877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4800" dirty="0">
                <a:solidFill>
                  <a:schemeClr val="accent2">
                    <a:lumMod val="50000"/>
                  </a:schemeClr>
                </a:solidFill>
              </a:rPr>
              <a:t>mercato  del  lavoro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55AA775-E5CD-4B8D-AA7B-D2079927A018}"/>
              </a:ext>
            </a:extLst>
          </p:cNvPr>
          <p:cNvSpPr txBox="1">
            <a:spLocks/>
          </p:cNvSpPr>
          <p:nvPr/>
        </p:nvSpPr>
        <p:spPr>
          <a:xfrm rot="4145382">
            <a:off x="8406431" y="2386011"/>
            <a:ext cx="5291630" cy="877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4800" dirty="0">
                <a:solidFill>
                  <a:schemeClr val="accent6">
                    <a:lumMod val="50000"/>
                  </a:schemeClr>
                </a:solidFill>
              </a:rPr>
              <a:t>mercato</a:t>
            </a:r>
            <a:r>
              <a:rPr lang="it-IT" sz="4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</a:rPr>
              <a:t>dell’</a:t>
            </a:r>
            <a:r>
              <a:rPr lang="it-IT" sz="4800" dirty="0">
                <a:solidFill>
                  <a:schemeClr val="accent6">
                    <a:lumMod val="50000"/>
                  </a:schemeClr>
                </a:solidFill>
              </a:rPr>
              <a:t>impresa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AA550-5704-489F-BA0D-18AC6299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3" y="177557"/>
            <a:ext cx="10973767" cy="1964224"/>
          </a:xfrm>
        </p:spPr>
        <p:txBody>
          <a:bodyPr>
            <a:normAutofit/>
          </a:bodyPr>
          <a:lstStyle/>
          <a:p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Questa possibilità effettiva di scegliere</a:t>
            </a:r>
            <a:br>
              <a:rPr lang="it-IT" sz="5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deve (</a:t>
            </a:r>
            <a: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  <a:t>e può!</a:t>
            </a:r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) essere data a tutti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4F0DC0-F354-413B-B0A0-C0858D87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893" y="2266462"/>
            <a:ext cx="10973766" cy="436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500" b="1" dirty="0"/>
              <a:t>Art. 4 Cost.</a:t>
            </a:r>
            <a:r>
              <a:rPr lang="it-IT" sz="3500" dirty="0"/>
              <a:t>  «La Repubblica riconosce </a:t>
            </a:r>
            <a:r>
              <a:rPr lang="it-IT" sz="3500" b="1" dirty="0"/>
              <a:t>a tutti</a:t>
            </a:r>
            <a:br>
              <a:rPr lang="it-IT" sz="3500" dirty="0"/>
            </a:br>
            <a:r>
              <a:rPr lang="it-IT" sz="3500" dirty="0"/>
              <a:t>i cittadini il </a:t>
            </a:r>
            <a:r>
              <a:rPr lang="it-IT" sz="3500" b="1" dirty="0"/>
              <a:t>diritto al lavoro</a:t>
            </a:r>
            <a:r>
              <a:rPr lang="it-IT" sz="3500" dirty="0"/>
              <a:t> e promuove le</a:t>
            </a:r>
            <a:br>
              <a:rPr lang="it-IT" sz="3500" dirty="0"/>
            </a:br>
            <a:r>
              <a:rPr lang="it-IT" sz="3500" b="1" dirty="0"/>
              <a:t>condizioni che rendano effettivo</a:t>
            </a:r>
            <a:r>
              <a:rPr lang="it-IT" sz="3500" dirty="0"/>
              <a:t> questo diritto.»</a:t>
            </a:r>
          </a:p>
          <a:p>
            <a:pPr marL="0" indent="0">
              <a:buNone/>
            </a:pPr>
            <a:r>
              <a:rPr lang="it-IT" sz="3500" dirty="0"/>
              <a:t>«       […]       secondo le proprie possibilità </a:t>
            </a:r>
            <a:r>
              <a:rPr lang="it-IT" sz="3500" b="1" dirty="0"/>
              <a:t>e la propria scelta. </a:t>
            </a:r>
            <a:r>
              <a:rPr lang="it-IT" sz="3500" dirty="0"/>
              <a:t>»</a:t>
            </a:r>
          </a:p>
          <a:p>
            <a:pPr marL="0" indent="0">
              <a:buNone/>
            </a:pPr>
            <a:endParaRPr lang="it-IT" sz="1000" dirty="0"/>
          </a:p>
          <a:p>
            <a:pPr marL="0" indent="0">
              <a:buNone/>
            </a:pPr>
            <a:r>
              <a:rPr lang="it-IT" sz="3200" dirty="0"/>
              <a:t>Oggi il modo migliore per attuare questi principi è promuovere</a:t>
            </a:r>
            <a:br>
              <a:rPr lang="it-IT" sz="3200" dirty="0"/>
            </a:br>
            <a:r>
              <a:rPr lang="it-IT" sz="3200" dirty="0"/>
              <a:t>la più ampia possibile </a:t>
            </a:r>
            <a:r>
              <a:rPr lang="it-IT" sz="3200" dirty="0">
                <a:solidFill>
                  <a:srgbClr val="C00000"/>
                </a:solidFill>
              </a:rPr>
              <a:t>pluralità di imprese in concorrenza tra loro</a:t>
            </a:r>
            <a:br>
              <a:rPr lang="it-IT" sz="3200" dirty="0">
                <a:solidFill>
                  <a:srgbClr val="C00000"/>
                </a:solidFill>
              </a:rPr>
            </a:br>
            <a:r>
              <a:rPr lang="it-IT" sz="3200" dirty="0"/>
              <a:t>sul lato della domanda di lavoro…</a:t>
            </a:r>
          </a:p>
          <a:p>
            <a:pPr marL="0" indent="0">
              <a:buNone/>
            </a:pPr>
            <a:endParaRPr lang="it-IT" sz="1100" dirty="0"/>
          </a:p>
          <a:p>
            <a:pPr marL="0" indent="0">
              <a:buNone/>
            </a:pPr>
            <a:r>
              <a:rPr lang="it-IT" sz="3200" dirty="0"/>
              <a:t>… assicurando ai lavoratori le necessarie </a:t>
            </a:r>
            <a:r>
              <a:rPr lang="it-IT" sz="3200" b="1" dirty="0">
                <a:solidFill>
                  <a:srgbClr val="C00000"/>
                </a:solidFill>
              </a:rPr>
              <a:t>informazione</a:t>
            </a:r>
            <a:r>
              <a:rPr lang="it-IT" sz="3200" dirty="0"/>
              <a:t>,</a:t>
            </a:r>
            <a:br>
              <a:rPr lang="it-IT" sz="3200" dirty="0"/>
            </a:br>
            <a:r>
              <a:rPr lang="it-IT" sz="3200" b="1" dirty="0">
                <a:solidFill>
                  <a:srgbClr val="C00000"/>
                </a:solidFill>
              </a:rPr>
              <a:t>formazione efficace </a:t>
            </a:r>
            <a:r>
              <a:rPr lang="it-IT" sz="3200" dirty="0"/>
              <a:t>e </a:t>
            </a:r>
            <a:r>
              <a:rPr lang="it-IT" sz="3200" b="1" dirty="0">
                <a:solidFill>
                  <a:srgbClr val="C00000"/>
                </a:solidFill>
              </a:rPr>
              <a:t>mobilità</a:t>
            </a:r>
            <a:r>
              <a:rPr lang="it-IT" sz="3200" b="1" dirty="0"/>
              <a:t> </a:t>
            </a:r>
            <a:r>
              <a:rPr lang="it-IT" sz="3200" dirty="0"/>
              <a:t>in relazione alla domanda stessa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48FE54-EACA-4583-B12F-8F3D5F4E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28</a:t>
            </a:fld>
            <a:endParaRPr lang="it-IT"/>
          </a:p>
        </p:txBody>
      </p:sp>
      <p:pic>
        <p:nvPicPr>
          <p:cNvPr id="6" name="Immagine 5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DE2F4FB0-E58E-41CA-BF0A-FC631C555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144348"/>
            <a:ext cx="3588704" cy="196422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247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D60A6F31-13CD-4B2D-83B8-91F1EC0B9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4184" y="117231"/>
            <a:ext cx="9329615" cy="1813169"/>
          </a:xfrm>
        </p:spPr>
        <p:txBody>
          <a:bodyPr>
            <a:normAutofit/>
          </a:bodyPr>
          <a:lstStyle/>
          <a:p>
            <a:pPr algn="ctr"/>
            <a:r>
              <a:rPr lang="it-IT" altLang="it-IT" sz="5400" dirty="0">
                <a:solidFill>
                  <a:schemeClr val="accent1">
                    <a:lumMod val="50000"/>
                  </a:schemeClr>
                </a:solidFill>
              </a:rPr>
              <a:t>Accade anche che a scegliere siano i lavoratori di un’azienda</a:t>
            </a:r>
          </a:p>
        </p:txBody>
      </p:sp>
      <p:sp>
        <p:nvSpPr>
          <p:cNvPr id="7171" name="Segnaposto contenuto 2">
            <a:extLst>
              <a:ext uri="{FF2B5EF4-FFF2-40B4-BE49-F238E27FC236}">
                <a16:creationId xmlns:a16="http://schemas.microsoft.com/office/drawing/2014/main" id="{7E46E2E6-3480-4079-92AB-874C5B905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8338" y="2071076"/>
            <a:ext cx="11347939" cy="4587632"/>
          </a:xfrm>
        </p:spPr>
        <p:txBody>
          <a:bodyPr>
            <a:normAutofit/>
          </a:bodyPr>
          <a:lstStyle/>
          <a:p>
            <a:pPr marL="1617663"/>
            <a:r>
              <a:rPr lang="it-IT" altLang="it-IT" sz="3200" dirty="0"/>
              <a:t>Trattativa </a:t>
            </a:r>
            <a:r>
              <a:rPr lang="it-IT" altLang="it-IT" sz="3200" dirty="0">
                <a:solidFill>
                  <a:srgbClr val="C00000"/>
                </a:solidFill>
              </a:rPr>
              <a:t>Alitalia</a:t>
            </a:r>
            <a:r>
              <a:rPr lang="it-IT" altLang="it-IT" sz="3200" dirty="0"/>
              <a:t> </a:t>
            </a:r>
            <a:r>
              <a:rPr lang="it-IT" altLang="it-IT" sz="3200" dirty="0">
                <a:solidFill>
                  <a:srgbClr val="C00000"/>
                </a:solidFill>
              </a:rPr>
              <a:t>2008</a:t>
            </a:r>
            <a:r>
              <a:rPr lang="it-IT" altLang="it-IT" sz="3200" dirty="0"/>
              <a:t>: i lavoratori scelgono tra Air France-</a:t>
            </a:r>
            <a:r>
              <a:rPr lang="it-IT" altLang="it-IT" sz="3200" dirty="0" err="1"/>
              <a:t>Klm</a:t>
            </a:r>
            <a:r>
              <a:rPr lang="it-IT" altLang="it-IT" sz="3200" dirty="0"/>
              <a:t> e C.A.I.; </a:t>
            </a:r>
            <a:r>
              <a:rPr lang="it-IT" altLang="it-IT" sz="3200" dirty="0">
                <a:solidFill>
                  <a:srgbClr val="C00000"/>
                </a:solidFill>
              </a:rPr>
              <a:t>Alitalia 2017</a:t>
            </a:r>
            <a:r>
              <a:rPr lang="it-IT" altLang="it-IT" sz="3200" dirty="0"/>
              <a:t>: bocciano Etihad</a:t>
            </a:r>
          </a:p>
          <a:p>
            <a:endParaRPr lang="it-IT" altLang="it-IT" sz="200" dirty="0"/>
          </a:p>
          <a:p>
            <a:r>
              <a:rPr lang="it-IT" altLang="it-IT" sz="3200" dirty="0"/>
              <a:t>Referendum di </a:t>
            </a:r>
            <a:r>
              <a:rPr lang="it-IT" altLang="it-IT" sz="3200" dirty="0">
                <a:solidFill>
                  <a:srgbClr val="C00000"/>
                </a:solidFill>
              </a:rPr>
              <a:t>Pomigliano</a:t>
            </a:r>
            <a:r>
              <a:rPr lang="it-IT" altLang="it-IT" sz="3200" dirty="0"/>
              <a:t> e </a:t>
            </a:r>
            <a:r>
              <a:rPr lang="it-IT" altLang="it-IT" sz="3200" dirty="0">
                <a:solidFill>
                  <a:srgbClr val="C00000"/>
                </a:solidFill>
              </a:rPr>
              <a:t>Mirafiori 2010</a:t>
            </a:r>
            <a:r>
              <a:rPr lang="it-IT" altLang="it-IT" sz="3200" dirty="0"/>
              <a:t>:</a:t>
            </a:r>
            <a:br>
              <a:rPr lang="it-IT" altLang="it-IT" sz="3200" dirty="0"/>
            </a:br>
            <a:r>
              <a:rPr lang="it-IT" altLang="it-IT" sz="3200" dirty="0"/>
              <a:t>la scelta è tra Marchionne e lo Stato</a:t>
            </a:r>
          </a:p>
          <a:p>
            <a:endParaRPr lang="it-IT" altLang="it-IT" sz="200" dirty="0"/>
          </a:p>
          <a:p>
            <a:endParaRPr lang="it-IT" altLang="it-IT" sz="200" dirty="0"/>
          </a:p>
          <a:p>
            <a:pPr marL="2419350" indent="-266700"/>
            <a:r>
              <a:rPr lang="it-IT" altLang="it-IT" sz="3200" dirty="0"/>
              <a:t>La vicenda di </a:t>
            </a:r>
            <a:r>
              <a:rPr lang="it-IT" altLang="it-IT" sz="3200" dirty="0">
                <a:solidFill>
                  <a:srgbClr val="C00000"/>
                </a:solidFill>
              </a:rPr>
              <a:t>Sunderland 1985</a:t>
            </a:r>
            <a:r>
              <a:rPr lang="it-IT" altLang="it-IT" sz="3200" dirty="0"/>
              <a:t>:</a:t>
            </a:r>
            <a:br>
              <a:rPr lang="it-IT" altLang="it-IT" sz="3200" dirty="0"/>
            </a:br>
            <a:r>
              <a:rPr lang="it-IT" altLang="it-IT" sz="3200" dirty="0"/>
              <a:t>i metalmeccanici inglesi ingaggiano la Nissan</a:t>
            </a:r>
          </a:p>
          <a:p>
            <a:pPr marL="2419350" indent="-266700">
              <a:buNone/>
            </a:pPr>
            <a:endParaRPr lang="it-IT" altLang="it-IT" sz="400" b="1" dirty="0"/>
          </a:p>
          <a:p>
            <a:pPr marL="2419350" indent="-266700"/>
            <a:r>
              <a:rPr lang="it-IT" altLang="it-IT" sz="3200" dirty="0"/>
              <a:t>Le molte altre vicende simili in Italia e nel mondo</a:t>
            </a:r>
            <a:endParaRPr lang="it-IT" altLang="it-IT" sz="3200" b="1" dirty="0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C912A955-A595-4D0B-82EB-BA8B06ED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75437" y="640463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ED381B-B016-4953-B4D0-C920B21EC32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it-IT" altLang="it-IT" sz="1400" dirty="0"/>
          </a:p>
        </p:txBody>
      </p:sp>
      <p:pic>
        <p:nvPicPr>
          <p:cNvPr id="5" name="Immagine 4" descr="Immagine che contiene bianco, via, sedendo, arresto&#10;&#10;Descrizione generata automaticamente">
            <a:extLst>
              <a:ext uri="{FF2B5EF4-FFF2-40B4-BE49-F238E27FC236}">
                <a16:creationId xmlns:a16="http://schemas.microsoft.com/office/drawing/2014/main" id="{68B2E4FA-8099-4DBA-9913-9E0B388A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" y="23434"/>
            <a:ext cx="1916161" cy="297061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5DD7669-AAAD-4573-9DCE-A08E2864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2" y="4288778"/>
            <a:ext cx="2587104" cy="254735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Immagine 2" descr="Immagine che contiene interni, tavolo, uomo, inpiedi&#10;&#10;Descrizione generata automaticamente">
            <a:extLst>
              <a:ext uri="{FF2B5EF4-FFF2-40B4-BE49-F238E27FC236}">
                <a16:creationId xmlns:a16="http://schemas.microsoft.com/office/drawing/2014/main" id="{18F7D1BE-FE1B-4DF7-9671-55C008E8D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60" y="2994053"/>
            <a:ext cx="3129236" cy="196203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E2BC5-1853-4ABA-B155-2F43C526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995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In questa lezione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938889-FA09-4382-9B30-53088F0B3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38" y="1811913"/>
            <a:ext cx="10668000" cy="4260646"/>
          </a:xfrm>
        </p:spPr>
        <p:txBody>
          <a:bodyPr>
            <a:normAutofit lnSpcReduction="10000"/>
          </a:bodyPr>
          <a:lstStyle/>
          <a:p>
            <a:pPr marL="571500" indent="-571500">
              <a:buAutoNum type="romanUcPeriod"/>
            </a:pPr>
            <a:r>
              <a:rPr lang="it-IT" sz="3200" b="1" dirty="0">
                <a:solidFill>
                  <a:schemeClr val="bg1"/>
                </a:solidFill>
              </a:rPr>
              <a:t>Da dove nasce lo squilibrio contrattuale tra impresa e lavoratore?</a:t>
            </a:r>
            <a:br>
              <a:rPr lang="it-IT" sz="3200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I modelli del </a:t>
            </a:r>
            <a:r>
              <a:rPr lang="it-IT" b="1" dirty="0">
                <a:solidFill>
                  <a:schemeClr val="bg1"/>
                </a:solidFill>
              </a:rPr>
              <a:t>monopsonio strutturale</a:t>
            </a:r>
            <a:r>
              <a:rPr lang="it-IT" dirty="0">
                <a:solidFill>
                  <a:schemeClr val="bg1"/>
                </a:solidFill>
              </a:rPr>
              <a:t> e del </a:t>
            </a:r>
            <a:r>
              <a:rPr lang="it-IT" b="1" dirty="0">
                <a:solidFill>
                  <a:schemeClr val="bg1"/>
                </a:solidFill>
              </a:rPr>
              <a:t>monopsonio dinamico</a:t>
            </a:r>
          </a:p>
          <a:p>
            <a:pPr marL="571500" indent="-571500">
              <a:buAutoNum type="romanUcPeriod"/>
            </a:pPr>
            <a:endParaRPr lang="it-IT" sz="600" dirty="0">
              <a:solidFill>
                <a:schemeClr val="bg1"/>
              </a:solidFill>
            </a:endParaRPr>
          </a:p>
          <a:p>
            <a:pPr marL="571500" indent="-571500">
              <a:buAutoNum type="romanUcPeriod"/>
            </a:pPr>
            <a:r>
              <a:rPr lang="it-IT" sz="3200" b="1" dirty="0">
                <a:solidFill>
                  <a:schemeClr val="bg1"/>
                </a:solidFill>
              </a:rPr>
              <a:t>In quale dei due modi lo squilibrio si produce in Italia oggi?</a:t>
            </a:r>
          </a:p>
          <a:p>
            <a:pPr marL="571500" indent="-571500">
              <a:buAutoNum type="romanUcPeriod"/>
            </a:pPr>
            <a:endParaRPr lang="it-IT" sz="600" dirty="0">
              <a:solidFill>
                <a:schemeClr val="bg1"/>
              </a:solidFill>
            </a:endParaRPr>
          </a:p>
          <a:p>
            <a:pPr marL="571500" indent="-571500">
              <a:buAutoNum type="romanUcPeriod"/>
            </a:pPr>
            <a:r>
              <a:rPr lang="it-IT" sz="3200" b="1" dirty="0">
                <a:solidFill>
                  <a:schemeClr val="bg1"/>
                </a:solidFill>
              </a:rPr>
              <a:t>Come si corregge la distorsione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sz="2600" dirty="0">
                <a:solidFill>
                  <a:schemeClr val="bg1"/>
                </a:solidFill>
              </a:rPr>
              <a:t>(cioè si rende effettivo il </a:t>
            </a:r>
            <a:r>
              <a:rPr lang="it-IT" sz="2600" b="1" dirty="0">
                <a:solidFill>
                  <a:schemeClr val="bg1"/>
                </a:solidFill>
              </a:rPr>
              <a:t>diritto al lavoro</a:t>
            </a:r>
            <a:r>
              <a:rPr lang="it-IT" sz="2600" dirty="0">
                <a:solidFill>
                  <a:schemeClr val="bg1"/>
                </a:solidFill>
              </a:rPr>
              <a:t> previsto dall’</a:t>
            </a:r>
            <a:r>
              <a:rPr lang="it-IT" sz="2600" b="1" dirty="0">
                <a:solidFill>
                  <a:schemeClr val="bg1"/>
                </a:solidFill>
              </a:rPr>
              <a:t>art. 4 Cost.</a:t>
            </a:r>
            <a:r>
              <a:rPr lang="it-IT" sz="2600" dirty="0">
                <a:solidFill>
                  <a:schemeClr val="bg1"/>
                </a:solidFill>
              </a:rPr>
              <a:t>)</a:t>
            </a:r>
          </a:p>
          <a:p>
            <a:pPr marL="571500" indent="-571500">
              <a:buAutoNum type="romanUcPeriod"/>
            </a:pPr>
            <a:endParaRPr lang="it-IT" sz="600" dirty="0">
              <a:solidFill>
                <a:schemeClr val="bg1"/>
              </a:solidFill>
            </a:endParaRPr>
          </a:p>
          <a:p>
            <a:pPr marL="571500" indent="-571500">
              <a:buAutoNum type="romanUcPeriod"/>
            </a:pPr>
            <a:r>
              <a:rPr lang="it-IT" sz="3200" b="1" dirty="0">
                <a:solidFill>
                  <a:schemeClr val="bg1"/>
                </a:solidFill>
              </a:rPr>
              <a:t>Un modo </a:t>
            </a:r>
            <a:r>
              <a:rPr lang="it-IT" b="1" dirty="0">
                <a:solidFill>
                  <a:schemeClr val="bg1"/>
                </a:solidFill>
              </a:rPr>
              <a:t>nuovo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sz="2600" dirty="0">
                <a:solidFill>
                  <a:schemeClr val="bg1"/>
                </a:solidFill>
              </a:rPr>
              <a:t>(e più coerente con l’art. 4 Cost.)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chemeClr val="bg1"/>
                </a:solidFill>
              </a:rPr>
              <a:t>di considerare</a:t>
            </a:r>
            <a:br>
              <a:rPr lang="it-IT" sz="3200" b="1" dirty="0">
                <a:solidFill>
                  <a:schemeClr val="bg1"/>
                </a:solidFill>
              </a:rPr>
            </a:br>
            <a:r>
              <a:rPr lang="it-IT" sz="3200" b="1" dirty="0">
                <a:solidFill>
                  <a:schemeClr val="bg1"/>
                </a:solidFill>
              </a:rPr>
              <a:t>il mercato del lavoro maturo</a:t>
            </a:r>
          </a:p>
          <a:p>
            <a:pPr marL="571500" indent="-571500">
              <a:buFont typeface="+mj-lt"/>
              <a:buAutoNum type="romanUcPeriod"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308908-B1DB-4225-92AD-E329E2AC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9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6085A-9627-4A11-8701-62E683C1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3" y="294787"/>
            <a:ext cx="11053721" cy="1860185"/>
          </a:xfrm>
        </p:spPr>
        <p:txBody>
          <a:bodyPr>
            <a:noAutofit/>
          </a:bodyPr>
          <a:lstStyle/>
          <a:p>
            <a:pPr algn="ctr"/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La concorrenza tra gli imprenditori</a:t>
            </a:r>
            <a:br>
              <a:rPr lang="it-IT" sz="5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nel mercato del lavoro rafforza i lavoratori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E3EC79-3B39-4F3D-9007-FE1B0932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59" y="2381613"/>
            <a:ext cx="11838856" cy="4337903"/>
          </a:xfrm>
        </p:spPr>
        <p:txBody>
          <a:bodyPr>
            <a:normAutofit/>
          </a:bodyPr>
          <a:lstStyle/>
          <a:p>
            <a:r>
              <a:rPr lang="it-IT" sz="3200" dirty="0"/>
              <a:t>Per questo occorrerebbe aprire il più possibile</a:t>
            </a:r>
            <a:br>
              <a:rPr lang="it-IT" sz="3200" dirty="0"/>
            </a:br>
            <a:r>
              <a:rPr lang="it-IT" sz="3200" dirty="0"/>
              <a:t>il Paese al </a:t>
            </a:r>
            <a:r>
              <a:rPr lang="it-IT" sz="3200" dirty="0">
                <a:solidFill>
                  <a:srgbClr val="C00000"/>
                </a:solidFill>
              </a:rPr>
              <a:t>meglio dell’imprenditoria mondiale</a:t>
            </a:r>
            <a:r>
              <a:rPr lang="it-IT" sz="3200" dirty="0"/>
              <a:t>…</a:t>
            </a:r>
          </a:p>
          <a:p>
            <a:endParaRPr lang="it-IT" sz="1000" dirty="0"/>
          </a:p>
          <a:p>
            <a:r>
              <a:rPr lang="it-IT" sz="3200" dirty="0"/>
              <a:t>… ma in Italia ha prevalso per lungo tempo</a:t>
            </a:r>
            <a:br>
              <a:rPr lang="it-IT" sz="3200" dirty="0"/>
            </a:br>
            <a:r>
              <a:rPr lang="it-IT" sz="3200" dirty="0"/>
              <a:t>l’</a:t>
            </a:r>
            <a:r>
              <a:rPr lang="it-IT" sz="3200" b="1" dirty="0">
                <a:solidFill>
                  <a:srgbClr val="C00000"/>
                </a:solidFill>
              </a:rPr>
              <a:t>ostilità</a:t>
            </a:r>
            <a:r>
              <a:rPr lang="it-IT" sz="3200" dirty="0">
                <a:solidFill>
                  <a:srgbClr val="C00000"/>
                </a:solidFill>
              </a:rPr>
              <a:t>, da destra e da sinistra, </a:t>
            </a:r>
            <a:r>
              <a:rPr lang="it-IT" sz="3200" b="1" dirty="0">
                <a:solidFill>
                  <a:srgbClr val="C00000"/>
                </a:solidFill>
              </a:rPr>
              <a:t>contro le</a:t>
            </a:r>
            <a:br>
              <a:rPr lang="it-IT" sz="3200" b="1" dirty="0">
                <a:solidFill>
                  <a:srgbClr val="C00000"/>
                </a:solidFill>
              </a:rPr>
            </a:br>
            <a:r>
              <a:rPr lang="it-IT" sz="3200" b="1" dirty="0">
                <a:solidFill>
                  <a:srgbClr val="C00000"/>
                </a:solidFill>
              </a:rPr>
              <a:t>multinazionali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/>
              <a:t>in quanto tali…</a:t>
            </a:r>
          </a:p>
          <a:p>
            <a:endParaRPr lang="it-IT" sz="1000" dirty="0"/>
          </a:p>
          <a:p>
            <a:r>
              <a:rPr lang="it-IT" sz="3200" dirty="0"/>
              <a:t>… e la </a:t>
            </a:r>
            <a:r>
              <a:rPr lang="it-IT" sz="3200" b="1" dirty="0">
                <a:solidFill>
                  <a:srgbClr val="C00000"/>
                </a:solidFill>
              </a:rPr>
              <a:t>difesa dell’«italianità»</a:t>
            </a:r>
            <a:r>
              <a:rPr lang="it-IT" sz="3200" dirty="0"/>
              <a:t> delle grandi imprese: i casi </a:t>
            </a:r>
            <a:r>
              <a:rPr lang="it-IT" sz="3200" b="1" dirty="0"/>
              <a:t>Alfa Romeo </a:t>
            </a:r>
            <a:r>
              <a:rPr lang="it-IT" sz="3200" dirty="0"/>
              <a:t>(1986), </a:t>
            </a:r>
            <a:r>
              <a:rPr lang="it-IT" sz="3200" b="1" dirty="0"/>
              <a:t>Ferrovie</a:t>
            </a:r>
            <a:r>
              <a:rPr lang="it-IT" sz="3200" dirty="0"/>
              <a:t>, </a:t>
            </a:r>
            <a:r>
              <a:rPr lang="it-IT" sz="3200" b="1" dirty="0"/>
              <a:t>Poste</a:t>
            </a:r>
            <a:r>
              <a:rPr lang="it-IT" sz="3200" dirty="0"/>
              <a:t>, </a:t>
            </a:r>
            <a:r>
              <a:rPr lang="it-IT" sz="3200" b="1" dirty="0"/>
              <a:t>Telecom</a:t>
            </a:r>
            <a:r>
              <a:rPr lang="it-IT" sz="3200" dirty="0"/>
              <a:t>, </a:t>
            </a:r>
            <a:r>
              <a:rPr lang="it-IT" sz="3200" b="1" dirty="0"/>
              <a:t>Antonveneta</a:t>
            </a:r>
            <a:r>
              <a:rPr lang="it-IT" sz="3200" dirty="0"/>
              <a:t>, </a:t>
            </a:r>
            <a:r>
              <a:rPr lang="it-IT" sz="3200" b="1" dirty="0"/>
              <a:t>Parmalat</a:t>
            </a:r>
            <a:r>
              <a:rPr lang="it-IT" sz="3200" dirty="0"/>
              <a:t>, ecc.</a:t>
            </a:r>
          </a:p>
          <a:p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1F5D1-B3A1-4479-9700-117B423D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30</a:t>
            </a:fld>
            <a:endParaRPr lang="it-IT"/>
          </a:p>
        </p:txBody>
      </p:sp>
      <p:pic>
        <p:nvPicPr>
          <p:cNvPr id="10" name="Immagine 9" descr="Immagine che contiene persona, uomo, giallo, largo&#10;&#10;Descrizione generata automaticamente">
            <a:extLst>
              <a:ext uri="{FF2B5EF4-FFF2-40B4-BE49-F238E27FC236}">
                <a16:creationId xmlns:a16="http://schemas.microsoft.com/office/drawing/2014/main" id="{AC40E6B4-493F-4171-9D96-CFDB26BD9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15" y="2242649"/>
            <a:ext cx="3726234" cy="26617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6074030-FA86-4032-9F04-B010A0368E00}"/>
              </a:ext>
            </a:extLst>
          </p:cNvPr>
          <p:cNvSpPr txBox="1">
            <a:spLocks/>
          </p:cNvSpPr>
          <p:nvPr/>
        </p:nvSpPr>
        <p:spPr>
          <a:xfrm>
            <a:off x="8473836" y="4826746"/>
            <a:ext cx="3757246" cy="48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600" dirty="0"/>
              <a:t>Una protesta poco sensata</a:t>
            </a:r>
          </a:p>
        </p:txBody>
      </p:sp>
    </p:spTree>
    <p:extLst>
      <p:ext uri="{BB962C8B-B14F-4D97-AF65-F5344CB8AC3E}">
        <p14:creationId xmlns:p14="http://schemas.microsoft.com/office/powerpoint/2010/main" val="16509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4DDCA-F48D-4AFD-8FC7-BADDEB91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9" y="203199"/>
            <a:ext cx="11105660" cy="1443252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chemeClr val="accent1">
                    <a:lumMod val="50000"/>
                  </a:schemeClr>
                </a:solidFill>
              </a:rPr>
              <a:t>Per attuare l’articolo 4 Cost. …</a:t>
            </a:r>
            <a:endParaRPr lang="it-IT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CABCE5-82F8-4AE5-B9F7-5BEFF8D1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1" y="1590432"/>
            <a:ext cx="11902100" cy="5274067"/>
          </a:xfrm>
        </p:spPr>
        <p:txBody>
          <a:bodyPr>
            <a:normAutofit/>
          </a:bodyPr>
          <a:lstStyle/>
          <a:p>
            <a:pPr marL="268288"/>
            <a:r>
              <a:rPr lang="it-IT" sz="3200"/>
              <a:t>… in </a:t>
            </a:r>
            <a:r>
              <a:rPr lang="it-IT" sz="3200" dirty="0"/>
              <a:t>una situazione di monopsonio dinamico in cui mancano i canali di connessione tra domanda e offerta, occorrono servizi di</a:t>
            </a:r>
          </a:p>
          <a:p>
            <a:pPr marL="3679825" lvl="1" indent="-268288">
              <a:buFont typeface="Calibri" panose="020F0502020204030204" pitchFamily="34" charset="0"/>
              <a:buChar char="−"/>
            </a:pPr>
            <a:r>
              <a:rPr lang="it-IT" sz="3200" dirty="0"/>
              <a:t>  </a:t>
            </a:r>
            <a:r>
              <a:rPr lang="it-IT" sz="3200" dirty="0">
                <a:solidFill>
                  <a:srgbClr val="C00000"/>
                </a:solidFill>
              </a:rPr>
              <a:t>formazione mirata</a:t>
            </a:r>
            <a:r>
              <a:rPr lang="it-IT" sz="3200" dirty="0"/>
              <a:t> agli sbocchi effettivi…  </a:t>
            </a:r>
          </a:p>
          <a:p>
            <a:pPr marL="3679825" lvl="1" indent="-268288">
              <a:buFont typeface="Calibri" panose="020F0502020204030204" pitchFamily="34" charset="0"/>
              <a:buChar char="−"/>
            </a:pPr>
            <a:r>
              <a:rPr lang="it-IT" sz="3200" dirty="0"/>
              <a:t> … di cui sia </a:t>
            </a:r>
            <a:r>
              <a:rPr lang="it-IT" sz="3200" dirty="0">
                <a:solidFill>
                  <a:srgbClr val="C00000"/>
                </a:solidFill>
              </a:rPr>
              <a:t>conoscibile il tasso di coerenza</a:t>
            </a:r>
            <a:r>
              <a:rPr lang="it-IT" sz="3200" dirty="0"/>
              <a:t> </a:t>
            </a:r>
            <a:br>
              <a:rPr lang="it-IT" sz="3200" dirty="0"/>
            </a:br>
            <a:r>
              <a:rPr lang="it-IT" sz="3200" dirty="0"/>
              <a:t>con gli sbocchi stessi</a:t>
            </a:r>
          </a:p>
          <a:p>
            <a:pPr marL="3679825" lvl="1" indent="-268288">
              <a:buFont typeface="Calibri" panose="020F0502020204030204" pitchFamily="34" charset="0"/>
              <a:buChar char="−"/>
            </a:pPr>
            <a:r>
              <a:rPr lang="it-IT" sz="3200" dirty="0"/>
              <a:t> e servizi capillari di </a:t>
            </a:r>
            <a:r>
              <a:rPr lang="it-IT" sz="3200" dirty="0">
                <a:solidFill>
                  <a:srgbClr val="C00000"/>
                </a:solidFill>
              </a:rPr>
              <a:t>orientamento professionale </a:t>
            </a:r>
            <a:r>
              <a:rPr lang="it-IT" sz="3200" dirty="0"/>
              <a:t>per giovani e adulti</a:t>
            </a:r>
          </a:p>
          <a:p>
            <a:pPr marL="3178175" lvl="1" indent="0">
              <a:buNone/>
            </a:pPr>
            <a:endParaRPr lang="it-IT" sz="1600" dirty="0"/>
          </a:p>
          <a:p>
            <a:r>
              <a:rPr lang="it-IT" sz="3200" dirty="0"/>
              <a:t>Occorre rendere </a:t>
            </a:r>
            <a:r>
              <a:rPr lang="it-IT" sz="3200" dirty="0">
                <a:solidFill>
                  <a:srgbClr val="C00000"/>
                </a:solidFill>
              </a:rPr>
              <a:t>il Paese più attrattivo per le</a:t>
            </a:r>
            <a:br>
              <a:rPr lang="it-IT" sz="3200" dirty="0">
                <a:solidFill>
                  <a:srgbClr val="C00000"/>
                </a:solidFill>
              </a:rPr>
            </a:br>
            <a:r>
              <a:rPr lang="it-IT" sz="3200" dirty="0">
                <a:solidFill>
                  <a:srgbClr val="C00000"/>
                </a:solidFill>
              </a:rPr>
              <a:t>imprese straniere</a:t>
            </a:r>
            <a:r>
              <a:rPr lang="it-IT" sz="3200" dirty="0"/>
              <a:t>, e </a:t>
            </a:r>
            <a:r>
              <a:rPr lang="it-IT" sz="3200" dirty="0">
                <a:solidFill>
                  <a:srgbClr val="C00000"/>
                </a:solidFill>
              </a:rPr>
              <a:t>il sindacato più capace</a:t>
            </a:r>
            <a:br>
              <a:rPr lang="it-IT" sz="3200" dirty="0">
                <a:solidFill>
                  <a:srgbClr val="C00000"/>
                </a:solidFill>
              </a:rPr>
            </a:br>
            <a:r>
              <a:rPr lang="it-IT" sz="3200" dirty="0">
                <a:solidFill>
                  <a:srgbClr val="C00000"/>
                </a:solidFill>
              </a:rPr>
              <a:t>di negoziare</a:t>
            </a:r>
            <a:r>
              <a:rPr lang="it-IT" sz="3200" dirty="0"/>
              <a:t> sui loro piani industriali innovativi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27321E-A50B-49BC-B2CE-CF433A33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3012" y="6356350"/>
            <a:ext cx="2743200" cy="365125"/>
          </a:xfrm>
        </p:spPr>
        <p:txBody>
          <a:bodyPr/>
          <a:lstStyle/>
          <a:p>
            <a:pPr algn="l"/>
            <a:fld id="{A5E30BF8-A5C5-4795-BAF1-ECB9C09F3548}" type="slidenum">
              <a:rPr lang="it-IT" smtClean="0"/>
              <a:pPr algn="l"/>
              <a:t>31</a:t>
            </a:fld>
            <a:endParaRPr lang="it-IT" dirty="0"/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41E4BD3-27AF-45FC-B41C-7876E3C68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86" y="4691823"/>
            <a:ext cx="3890214" cy="2172677"/>
          </a:xfrm>
          <a:prstGeom prst="rect">
            <a:avLst/>
          </a:prstGeom>
        </p:spPr>
      </p:pic>
      <p:pic>
        <p:nvPicPr>
          <p:cNvPr id="8" name="Immagine 7" descr="Immagine che contiene stanza, bianco, frigorifero&#10;&#10;Descrizione generata automaticamente">
            <a:extLst>
              <a:ext uri="{FF2B5EF4-FFF2-40B4-BE49-F238E27FC236}">
                <a16:creationId xmlns:a16="http://schemas.microsoft.com/office/drawing/2014/main" id="{F5DDFC07-6EB6-4112-9CE1-C9E1ABFBA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0" y="2797907"/>
            <a:ext cx="3426315" cy="21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>
            <a:extLst>
              <a:ext uri="{FF2B5EF4-FFF2-40B4-BE49-F238E27FC236}">
                <a16:creationId xmlns:a16="http://schemas.microsoft.com/office/drawing/2014/main" id="{7C50BDA9-9979-48DA-BBA3-3EE71D942F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22586" y="4196864"/>
            <a:ext cx="5148263" cy="3001107"/>
          </a:xfrm>
        </p:spPr>
        <p:txBody>
          <a:bodyPr/>
          <a:lstStyle/>
          <a:p>
            <a:r>
              <a:rPr altLang="it-IT" sz="5600" b="1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Grazie</a:t>
            </a:r>
            <a:r>
              <a:rPr altLang="it-IT" sz="56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per</a:t>
            </a:r>
            <a:br>
              <a:rPr altLang="it-IT" sz="56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altLang="it-IT" sz="56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la </a:t>
            </a:r>
            <a:r>
              <a:rPr altLang="it-IT" sz="5600" b="1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vostra</a:t>
            </a:r>
            <a:br>
              <a:rPr altLang="it-IT" sz="56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altLang="it-IT" sz="5600" b="1" dirty="0" err="1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attenzione</a:t>
            </a:r>
            <a:br>
              <a:rPr altLang="it-IT" sz="520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endParaRPr altLang="it-IT" sz="2600" i="1" dirty="0">
              <a:solidFill>
                <a:srgbClr val="C00000"/>
              </a:solidFill>
              <a:latin typeface="Calibri" panose="020F0502020204030204" pitchFamily="34" charset="0"/>
              <a:ea typeface="Arial Unicode MS" pitchFamily="34" charset="-128"/>
              <a:cs typeface="Tahoma" panose="020B060403050404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D2226D3-CB21-4D08-BC39-BA143C89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2358" y="6356350"/>
            <a:ext cx="2743200" cy="365125"/>
          </a:xfrm>
        </p:spPr>
        <p:txBody>
          <a:bodyPr/>
          <a:lstStyle/>
          <a:p>
            <a:pPr algn="l"/>
            <a:fld id="{A5E30BF8-A5C5-4795-BAF1-ECB9C09F3548}" type="slidenum">
              <a:rPr lang="it-IT" smtClean="0"/>
              <a:pPr algn="l"/>
              <a:t>32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CD7555D-3ABF-48FA-BEBE-B117ACC1EA7C}"/>
              </a:ext>
            </a:extLst>
          </p:cNvPr>
          <p:cNvSpPr txBox="1">
            <a:spLocks/>
          </p:cNvSpPr>
          <p:nvPr/>
        </p:nvSpPr>
        <p:spPr>
          <a:xfrm>
            <a:off x="-86805" y="3188682"/>
            <a:ext cx="3032363" cy="1641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altLang="it-IT" sz="260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Queste slides si possono scaricare</a:t>
            </a:r>
            <a:b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dal sito </a:t>
            </a:r>
            <a:r>
              <a:rPr lang="it-IT" altLang="it-IT" sz="2600" i="1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www.pietroichino.it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105EEC2-D4ED-412A-961F-DA016DD4E787}"/>
              </a:ext>
            </a:extLst>
          </p:cNvPr>
          <p:cNvSpPr txBox="1">
            <a:spLocks/>
          </p:cNvSpPr>
          <p:nvPr/>
        </p:nvSpPr>
        <p:spPr>
          <a:xfrm>
            <a:off x="5001838" y="1180119"/>
            <a:ext cx="4650162" cy="2618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I contenuti di questa lezione</a:t>
            </a:r>
            <a:b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 sono più compiutamente</a:t>
            </a:r>
            <a:b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    sviluppati nel libro</a:t>
            </a:r>
            <a:b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    </a:t>
            </a:r>
            <a:r>
              <a:rPr lang="it-IT" altLang="it-IT" sz="26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 L’intelligenza del lavoro.</a:t>
            </a:r>
            <a:br>
              <a:rPr lang="it-IT" altLang="it-IT" sz="26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26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        </a:t>
            </a:r>
            <a:r>
              <a:rPr lang="it-IT" altLang="it-IT" sz="26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Quando sono i lavoratori</a:t>
            </a:r>
            <a:br>
              <a:rPr lang="it-IT" altLang="it-IT" sz="26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2600" dirty="0">
                <a:solidFill>
                  <a:srgbClr val="C00000"/>
                </a:solidFill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          a scegliersi l’imprenditore</a:t>
            </a:r>
            <a:b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</a:br>
            <a:r>
              <a:rPr lang="it-IT" altLang="it-IT" sz="2600" dirty="0">
                <a:latin typeface="Calibri" panose="020F0502020204030204" pitchFamily="34" charset="0"/>
                <a:ea typeface="Arial Unicode MS" pitchFamily="34" charset="-128"/>
                <a:cs typeface="Tahoma" panose="020B0604030504040204" pitchFamily="34" charset="0"/>
              </a:rPr>
              <a:t>              (Rizzoli, 2020)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EF0061-2C22-466F-99F8-53A24B7B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9556"/>
            <a:ext cx="12192000" cy="2628167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I. Da dove nasce lo squilibrio contrattuale</a:t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tra impresa e lavoratore?</a:t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000" dirty="0">
                <a:solidFill>
                  <a:schemeClr val="accent1">
                    <a:lumMod val="50000"/>
                  </a:schemeClr>
                </a:solidFill>
              </a:rPr>
              <a:t>I modelli del </a:t>
            </a: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</a:rPr>
              <a:t>monopsonio strutturale e del monopsonio dinamico</a:t>
            </a:r>
            <a:endParaRPr lang="it-IT" sz="3000" b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A9CCD7-1135-4253-B77F-374FE6D9B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96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2D3417-6D48-492E-9997-2BF56516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94" y="372940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La risposta di una parte dei giuslavoristi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59DF0E-56CF-4F3A-904B-FFD10BC5B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68" y="1977469"/>
            <a:ext cx="10212755" cy="4530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400" dirty="0"/>
              <a:t>“[…] il rapporto di lavoro genera un vincolo di </a:t>
            </a:r>
            <a:r>
              <a:rPr lang="it-IT" sz="3400" dirty="0">
                <a:solidFill>
                  <a:srgbClr val="C00000"/>
                </a:solidFill>
              </a:rPr>
              <a:t>assoggettamento della persona</a:t>
            </a:r>
            <a:r>
              <a:rPr lang="it-IT" sz="3400" dirty="0"/>
              <a:t> del prestatore</a:t>
            </a:r>
            <a:br>
              <a:rPr lang="it-IT" sz="3400" dirty="0"/>
            </a:br>
            <a:r>
              <a:rPr lang="it-IT" sz="3400" dirty="0"/>
              <a:t>al servizio e per la realizzazione dei fini di un altro soggetto, particolarmente pesante in quanto incide su interessi ed esigenze vitali della persona, cosicché male si addice all’idea stessa del contratto      [… il lavoratore]      </a:t>
            </a:r>
            <a:r>
              <a:rPr lang="it-IT" sz="3400" dirty="0">
                <a:solidFill>
                  <a:srgbClr val="C00000"/>
                </a:solidFill>
              </a:rPr>
              <a:t>non è in grado di assumere un ruolo effettivo ed efficace di controparte contrattuale</a:t>
            </a:r>
            <a:r>
              <a:rPr lang="it-IT" sz="3400" dirty="0"/>
              <a:t>.”</a:t>
            </a:r>
          </a:p>
          <a:p>
            <a:pPr marL="0" indent="0">
              <a:buNone/>
            </a:pPr>
            <a:endParaRPr lang="it-IT" sz="200" dirty="0"/>
          </a:p>
          <a:p>
            <a:pPr marL="0" indent="0">
              <a:buNone/>
            </a:pPr>
            <a:r>
              <a:rPr lang="it-IT" sz="2400" i="1" dirty="0"/>
              <a:t>Intervista </a:t>
            </a:r>
            <a:r>
              <a:rPr lang="it-IT" sz="2400" dirty="0"/>
              <a:t>a Renato Scognamiglio (1993),</a:t>
            </a:r>
            <a:r>
              <a:rPr lang="it-IT" sz="2400" i="1" dirty="0"/>
              <a:t> </a:t>
            </a:r>
            <a:r>
              <a:rPr lang="it-IT" sz="2400" dirty="0"/>
              <a:t>in R. Del Punta </a:t>
            </a:r>
            <a:r>
              <a:rPr lang="it-IT" sz="2400" i="1" dirty="0"/>
              <a:t>et al.</a:t>
            </a:r>
            <a:r>
              <a:rPr lang="it-IT" sz="2400" dirty="0"/>
              <a:t>, </a:t>
            </a:r>
            <a:r>
              <a:rPr lang="it-IT" sz="2400" i="1" dirty="0"/>
              <a:t>Il diritto del lavoro nell’Italia repubblicana</a:t>
            </a:r>
            <a:r>
              <a:rPr lang="it-IT" sz="2400" dirty="0"/>
              <a:t>, </a:t>
            </a:r>
            <a:r>
              <a:rPr lang="it-IT" sz="2400" dirty="0" err="1"/>
              <a:t>Giuffré</a:t>
            </a:r>
            <a:r>
              <a:rPr lang="it-IT" sz="2400" dirty="0"/>
              <a:t>, 2008, p. 524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69B8CE-FCC6-49B7-8B72-E6585DE8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5</a:t>
            </a:fld>
            <a:endParaRPr lang="it-IT"/>
          </a:p>
        </p:txBody>
      </p:sp>
      <p:pic>
        <p:nvPicPr>
          <p:cNvPr id="5" name="Immagine 4" descr="Immagine che contiene uomo, persona, fotografia, cravatta&#10;&#10;Descrizione generata automaticamente">
            <a:extLst>
              <a:ext uri="{FF2B5EF4-FFF2-40B4-BE49-F238E27FC236}">
                <a16:creationId xmlns:a16="http://schemas.microsoft.com/office/drawing/2014/main" id="{AC7F0665-3CF4-4C5E-86BE-56B734CB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25" y="234463"/>
            <a:ext cx="2555121" cy="30077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A6C116E-1598-4262-B0D4-822077710DA6}"/>
              </a:ext>
            </a:extLst>
          </p:cNvPr>
          <p:cNvSpPr txBox="1">
            <a:spLocks/>
          </p:cNvSpPr>
          <p:nvPr/>
        </p:nvSpPr>
        <p:spPr>
          <a:xfrm rot="16200000">
            <a:off x="8559977" y="1805534"/>
            <a:ext cx="2301642" cy="366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Renato Scognamiglio</a:t>
            </a:r>
          </a:p>
        </p:txBody>
      </p:sp>
    </p:spTree>
    <p:extLst>
      <p:ext uri="{BB962C8B-B14F-4D97-AF65-F5344CB8AC3E}">
        <p14:creationId xmlns:p14="http://schemas.microsoft.com/office/powerpoint/2010/main" val="37128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EB2DFD-A427-4264-B68D-B66B9677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2461018"/>
          </a:xfrm>
        </p:spPr>
        <p:txBody>
          <a:bodyPr>
            <a:noAutofit/>
          </a:bodyPr>
          <a:lstStyle/>
          <a:p>
            <a:pPr algn="ctr"/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Critica della spiegazione basata</a:t>
            </a:r>
            <a:br>
              <a:rPr lang="it-IT" sz="5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sull’idea della </a:t>
            </a:r>
            <a:r>
              <a:rPr lang="it-IT" sz="5000" b="1" dirty="0">
                <a:solidFill>
                  <a:schemeClr val="accent1">
                    <a:lumMod val="50000"/>
                  </a:schemeClr>
                </a:solidFill>
              </a:rPr>
              <a:t>«soggezione personale»</a:t>
            </a:r>
            <a:br>
              <a:rPr lang="it-IT" sz="5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del prestatore nei confronti del datore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75386-9F50-42B2-888F-9DB56C8A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63" y="2908896"/>
            <a:ext cx="10765186" cy="382742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3200" dirty="0"/>
              <a:t>L’assoggettamento </a:t>
            </a:r>
            <a:r>
              <a:rPr lang="it-IT" sz="3200" dirty="0">
                <a:solidFill>
                  <a:srgbClr val="C00000"/>
                </a:solidFill>
              </a:rPr>
              <a:t>nasce dal contratto</a:t>
            </a:r>
            <a:r>
              <a:rPr lang="it-IT" sz="3200" dirty="0"/>
              <a:t>;</a:t>
            </a:r>
            <a:br>
              <a:rPr lang="it-IT" sz="3200" dirty="0"/>
            </a:br>
            <a:r>
              <a:rPr lang="it-IT" sz="3200" dirty="0"/>
              <a:t>ma la negoziazione si svolge </a:t>
            </a:r>
            <a:r>
              <a:rPr lang="it-IT" sz="3200" b="1" dirty="0"/>
              <a:t>prima</a:t>
            </a:r>
          </a:p>
          <a:p>
            <a:pPr>
              <a:buFont typeface="+mj-lt"/>
              <a:buAutoNum type="arabicPeriod"/>
            </a:pPr>
            <a:endParaRPr lang="it-IT" sz="200" dirty="0"/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Comunque è da tempo pacifico che</a:t>
            </a:r>
            <a:br>
              <a:rPr lang="it-IT" sz="3200" dirty="0"/>
            </a:br>
            <a:r>
              <a:rPr lang="it-IT" sz="3200" dirty="0">
                <a:solidFill>
                  <a:srgbClr val="C00000"/>
                </a:solidFill>
              </a:rPr>
              <a:t>è assoggettata a eterodirezione solo</a:t>
            </a:r>
            <a:br>
              <a:rPr lang="it-IT" sz="3200" dirty="0">
                <a:solidFill>
                  <a:srgbClr val="C00000"/>
                </a:solidFill>
              </a:rPr>
            </a:br>
            <a:r>
              <a:rPr lang="it-IT" sz="3200" dirty="0">
                <a:solidFill>
                  <a:srgbClr val="C00000"/>
                </a:solidFill>
              </a:rPr>
              <a:t>la prestazione</a:t>
            </a:r>
            <a:r>
              <a:rPr lang="it-IT" sz="3200" dirty="0"/>
              <a:t> lavorativa, </a:t>
            </a:r>
            <a:r>
              <a:rPr lang="it-IT" sz="3200" dirty="0">
                <a:solidFill>
                  <a:srgbClr val="C00000"/>
                </a:solidFill>
              </a:rPr>
              <a:t>non la persona</a:t>
            </a:r>
            <a:br>
              <a:rPr lang="it-IT" sz="3200" dirty="0"/>
            </a:br>
            <a:r>
              <a:rPr lang="it-IT" sz="3200" dirty="0"/>
              <a:t>del prestatore, né la sua autonomia negoziale</a:t>
            </a:r>
          </a:p>
          <a:p>
            <a:endParaRPr lang="it-IT" sz="200" dirty="0"/>
          </a:p>
          <a:p>
            <a:pPr marL="576263" indent="0">
              <a:buNone/>
            </a:pPr>
            <a:r>
              <a:rPr lang="it-IT" sz="3200" dirty="0"/>
              <a:t>Vediamo, infatti, molti dipendenti </a:t>
            </a:r>
            <a:r>
              <a:rPr lang="it-IT" sz="3200" dirty="0">
                <a:solidFill>
                  <a:srgbClr val="C00000"/>
                </a:solidFill>
              </a:rPr>
              <a:t>negoziare</a:t>
            </a:r>
            <a:br>
              <a:rPr lang="it-IT" sz="3200" dirty="0">
                <a:solidFill>
                  <a:srgbClr val="C00000"/>
                </a:solidFill>
              </a:rPr>
            </a:br>
            <a:r>
              <a:rPr lang="it-IT" sz="3200" dirty="0">
                <a:solidFill>
                  <a:srgbClr val="C00000"/>
                </a:solidFill>
              </a:rPr>
              <a:t>con l’imprenditore anche in costanza di rapporto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C2675F-C604-499E-A331-DA757A57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51" y="6460855"/>
            <a:ext cx="413278" cy="365125"/>
          </a:xfrm>
        </p:spPr>
        <p:txBody>
          <a:bodyPr/>
          <a:lstStyle/>
          <a:p>
            <a:fld id="{A5E30BF8-A5C5-4795-BAF1-ECB9C09F3548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8" name="Immagine 7" descr="Immagine che contiene persona, inpiedi, esterni, uomo&#10;&#10;Descrizione generata automaticamente">
            <a:extLst>
              <a:ext uri="{FF2B5EF4-FFF2-40B4-BE49-F238E27FC236}">
                <a16:creationId xmlns:a16="http://schemas.microsoft.com/office/drawing/2014/main" id="{E0A31B79-0034-40E4-8615-60C28202C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r="22762" b="-1"/>
          <a:stretch/>
        </p:blipFill>
        <p:spPr>
          <a:xfrm>
            <a:off x="8095985" y="2409167"/>
            <a:ext cx="4111981" cy="4272989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2920235-07DD-4A23-8BB2-7DB96915B739}"/>
              </a:ext>
            </a:extLst>
          </p:cNvPr>
          <p:cNvSpPr txBox="1">
            <a:spLocks/>
          </p:cNvSpPr>
          <p:nvPr/>
        </p:nvSpPr>
        <p:spPr>
          <a:xfrm>
            <a:off x="9276862" y="6528272"/>
            <a:ext cx="2645194" cy="386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/>
              <a:t>Charlie Chaplin in </a:t>
            </a:r>
            <a:r>
              <a:rPr lang="it-IT" sz="1800" i="1" dirty="0" err="1"/>
              <a:t>Pay</a:t>
            </a:r>
            <a:r>
              <a:rPr lang="it-IT" sz="1800" i="1" dirty="0"/>
              <a:t> Day</a:t>
            </a:r>
          </a:p>
        </p:txBody>
      </p:sp>
    </p:spTree>
    <p:extLst>
      <p:ext uri="{BB962C8B-B14F-4D97-AF65-F5344CB8AC3E}">
        <p14:creationId xmlns:p14="http://schemas.microsoft.com/office/powerpoint/2010/main" val="77703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A4D7DF-75A9-498C-B3D6-3CBDF5C61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290285"/>
            <a:ext cx="11474506" cy="1589314"/>
          </a:xfrm>
        </p:spPr>
        <p:txBody>
          <a:bodyPr>
            <a:normAutofit/>
          </a:bodyPr>
          <a:lstStyle/>
          <a:p>
            <a:pPr algn="ctr"/>
            <a:r>
              <a:rPr lang="it-IT" sz="5500" dirty="0">
                <a:solidFill>
                  <a:schemeClr val="accent1">
                    <a:lumMod val="50000"/>
                  </a:schemeClr>
                </a:solidFill>
              </a:rPr>
              <a:t>La risposta diversa di altri giuslavoristi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228F9E-B99D-498E-8F2B-77DDF946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77" y="1781908"/>
            <a:ext cx="11574031" cy="4762009"/>
          </a:xfrm>
          <a:effectLst>
            <a:softEdge rad="317500"/>
          </a:effectLst>
        </p:spPr>
        <p:txBody>
          <a:bodyPr>
            <a:normAutofit/>
          </a:bodyPr>
          <a:lstStyle/>
          <a:p>
            <a:pPr marL="534988" indent="-514350">
              <a:buFont typeface="+mj-lt"/>
              <a:buAutoNum type="alphaLcParenR"/>
            </a:pPr>
            <a:endParaRPr lang="it-IT" sz="1000" dirty="0"/>
          </a:p>
          <a:p>
            <a:pPr marL="534988" indent="-514350">
              <a:buFont typeface="+mj-lt"/>
              <a:buAutoNum type="alphaLcParenR"/>
            </a:pPr>
            <a:endParaRPr lang="it-IT" sz="1000" dirty="0"/>
          </a:p>
          <a:p>
            <a:pPr marL="3587750" indent="0">
              <a:buNone/>
            </a:pPr>
            <a:r>
              <a:rPr lang="it-IT" sz="3400" dirty="0"/>
              <a:t>Il mercato del lavoro è caratterizzato da un </a:t>
            </a:r>
            <a:r>
              <a:rPr lang="it-IT" sz="3400" b="1" dirty="0">
                <a:solidFill>
                  <a:srgbClr val="C00000"/>
                </a:solidFill>
              </a:rPr>
              <a:t>difetto strutturale</a:t>
            </a:r>
            <a:r>
              <a:rPr lang="it-IT" sz="3400" dirty="0">
                <a:solidFill>
                  <a:srgbClr val="C00000"/>
                </a:solidFill>
              </a:rPr>
              <a:t> della domanda di manodopera</a:t>
            </a:r>
            <a:r>
              <a:rPr lang="it-IT" sz="3400" dirty="0"/>
              <a:t> rispetto all’offerta</a:t>
            </a:r>
            <a:br>
              <a:rPr lang="it-IT" sz="3400" dirty="0"/>
            </a:br>
            <a:br>
              <a:rPr lang="it-IT" sz="300" dirty="0"/>
            </a:br>
            <a:endParaRPr lang="it-IT" sz="300" dirty="0"/>
          </a:p>
          <a:p>
            <a:pPr marL="3587750" indent="0">
              <a:buNone/>
            </a:pPr>
            <a:r>
              <a:rPr lang="it-IT" dirty="0"/>
              <a:t>è l’opinione più diffusa: v. per esempio F.  Carinci, R. De Luca, P. Tosi, T. Treu</a:t>
            </a:r>
          </a:p>
          <a:p>
            <a:pPr marL="2962275" indent="0">
              <a:buNone/>
            </a:pPr>
            <a:endParaRPr lang="it-IT" sz="400" dirty="0"/>
          </a:p>
          <a:p>
            <a:pPr marL="2962275" indent="0">
              <a:buNone/>
            </a:pPr>
            <a:endParaRPr lang="it-IT" dirty="0"/>
          </a:p>
          <a:p>
            <a:pPr marL="358775" indent="0">
              <a:buNone/>
            </a:pPr>
            <a:r>
              <a:rPr lang="it-IT" sz="3400" dirty="0"/>
              <a:t>Questa risposta evoca la nozione economica del </a:t>
            </a:r>
            <a:r>
              <a:rPr lang="it-IT" sz="3400" b="1" dirty="0">
                <a:solidFill>
                  <a:srgbClr val="C00000"/>
                </a:solidFill>
              </a:rPr>
              <a:t>monopsonio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E12265-94DF-4B00-B796-3861B621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0BF8-A5C5-4795-BAF1-ECB9C09F3548}" type="slidenum">
              <a:rPr lang="it-IT" smtClean="0"/>
              <a:t>7</a:t>
            </a:fld>
            <a:endParaRPr lang="it-IT"/>
          </a:p>
        </p:txBody>
      </p:sp>
      <p:pic>
        <p:nvPicPr>
          <p:cNvPr id="8" name="Immagine 7" descr="Immagine che contiene persona, uomo, tuta, tenendo&#10;&#10;Descrizione generata automaticamente">
            <a:extLst>
              <a:ext uri="{FF2B5EF4-FFF2-40B4-BE49-F238E27FC236}">
                <a16:creationId xmlns:a16="http://schemas.microsoft.com/office/drawing/2014/main" id="{7BEE664C-F4B7-4A6B-98B2-881EE5D6D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1" y="2001473"/>
            <a:ext cx="3420748" cy="27502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F0E4FE6A-ADFD-4CA6-AB3E-5B88FE6EB4F0}"/>
              </a:ext>
            </a:extLst>
          </p:cNvPr>
          <p:cNvSpPr txBox="1">
            <a:spLocks/>
          </p:cNvSpPr>
          <p:nvPr/>
        </p:nvSpPr>
        <p:spPr>
          <a:xfrm>
            <a:off x="892905" y="4842368"/>
            <a:ext cx="1803400" cy="3704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200" dirty="0"/>
              <a:t>Franco Carinci</a:t>
            </a:r>
          </a:p>
        </p:txBody>
      </p:sp>
    </p:spTree>
    <p:extLst>
      <p:ext uri="{BB962C8B-B14F-4D97-AF65-F5344CB8AC3E}">
        <p14:creationId xmlns:p14="http://schemas.microsoft.com/office/powerpoint/2010/main" val="15493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0C4BA-C025-4CF0-8EBF-19FA7F76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50" y="365124"/>
            <a:ext cx="9027840" cy="2028755"/>
          </a:xfrm>
        </p:spPr>
        <p:txBody>
          <a:bodyPr>
            <a:normAutofit/>
          </a:bodyPr>
          <a:lstStyle/>
          <a:p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Questa spiegazione fondata</a:t>
            </a:r>
            <a:br>
              <a:rPr lang="it-IT" sz="5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000" dirty="0">
                <a:solidFill>
                  <a:schemeClr val="accent1">
                    <a:lumMod val="50000"/>
                  </a:schemeClr>
                </a:solidFill>
              </a:rPr>
              <a:t>sulla distorsione monopsonistica…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87E37D-309B-4AEA-B684-9F8511C9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84" y="2430588"/>
            <a:ext cx="11801594" cy="4366208"/>
          </a:xfrm>
        </p:spPr>
        <p:txBody>
          <a:bodyPr>
            <a:normAutofit/>
          </a:bodyPr>
          <a:lstStyle/>
          <a:p>
            <a:r>
              <a:rPr lang="it-IT" sz="3500" dirty="0"/>
              <a:t>… è pienamente persuasiva in riferimento alla prima rivoluzione industriale: la fabbrica come </a:t>
            </a:r>
            <a:r>
              <a:rPr lang="it-IT" sz="3500" dirty="0">
                <a:solidFill>
                  <a:srgbClr val="C00000"/>
                </a:solidFill>
              </a:rPr>
              <a:t>cattedrale nel deserto </a:t>
            </a:r>
            <a:r>
              <a:rPr lang="it-IT" sz="3500" dirty="0"/>
              <a:t>della sotto-occupazione agricola</a:t>
            </a:r>
          </a:p>
          <a:p>
            <a:endParaRPr lang="it-IT" sz="100" dirty="0">
              <a:solidFill>
                <a:srgbClr val="C00000"/>
              </a:solidFill>
            </a:endParaRPr>
          </a:p>
          <a:p>
            <a:r>
              <a:rPr lang="it-IT" sz="3200" dirty="0"/>
              <a:t>e in quel contesto è pacifico che</a:t>
            </a:r>
            <a:r>
              <a:rPr lang="it-IT" sz="3500" dirty="0"/>
              <a:t> lo </a:t>
            </a:r>
            <a:r>
              <a:rPr lang="it-IT" sz="3500" dirty="0">
                <a:solidFill>
                  <a:srgbClr val="C00000"/>
                </a:solidFill>
              </a:rPr>
              <a:t>standard minimo inderogabile</a:t>
            </a:r>
            <a:r>
              <a:rPr lang="it-IT" sz="3500" dirty="0"/>
              <a:t>, </a:t>
            </a:r>
            <a:br>
              <a:rPr lang="it-IT" sz="3500" dirty="0"/>
            </a:br>
            <a:r>
              <a:rPr lang="it-IT" sz="3500" dirty="0"/>
              <a:t>correttivo della distorsione, fa stare meglio tutti</a:t>
            </a:r>
            <a:r>
              <a:rPr lang="it-IT" sz="3500" i="1" dirty="0"/>
              <a:t> </a:t>
            </a:r>
          </a:p>
          <a:p>
            <a:endParaRPr lang="it-IT" sz="1000" dirty="0"/>
          </a:p>
          <a:p>
            <a:pPr marL="0" indent="0">
              <a:buNone/>
            </a:pPr>
            <a:r>
              <a:rPr lang="it-IT" sz="3500" dirty="0"/>
              <a:t>Ma </a:t>
            </a:r>
            <a:r>
              <a:rPr lang="it-IT" sz="3500" b="1" dirty="0"/>
              <a:t>si può parlare di monopsonio anche in</a:t>
            </a:r>
            <a:br>
              <a:rPr lang="it-IT" sz="3500" b="1" dirty="0"/>
            </a:br>
            <a:r>
              <a:rPr lang="it-IT" sz="3500" b="1" dirty="0"/>
              <a:t>riferimento a un’</a:t>
            </a:r>
            <a:r>
              <a:rPr lang="it-IT" sz="3500" b="1" dirty="0">
                <a:solidFill>
                  <a:srgbClr val="C00000"/>
                </a:solidFill>
              </a:rPr>
              <a:t>economia industriale matura</a:t>
            </a:r>
            <a:r>
              <a:rPr lang="it-IT" sz="3500" b="1" dirty="0"/>
              <a:t>?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347326F-751E-42BA-91E7-AE3938CB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322" y="6442317"/>
            <a:ext cx="2743200" cy="365125"/>
          </a:xfrm>
        </p:spPr>
        <p:txBody>
          <a:bodyPr/>
          <a:lstStyle/>
          <a:p>
            <a:pPr algn="l"/>
            <a:fld id="{A5E30BF8-A5C5-4795-BAF1-ECB9C09F3548}" type="slidenum">
              <a:rPr lang="it-IT" smtClean="0"/>
              <a:pPr algn="l"/>
              <a:t>8</a:t>
            </a:fld>
            <a:endParaRPr lang="it-IT" dirty="0"/>
          </a:p>
        </p:txBody>
      </p:sp>
      <p:pic>
        <p:nvPicPr>
          <p:cNvPr id="12" name="Immagine 11" descr="Immagine che contiene edificio, erba, inpiedi, pascolo&#10;&#10;Descrizione generata automaticamente">
            <a:extLst>
              <a:ext uri="{FF2B5EF4-FFF2-40B4-BE49-F238E27FC236}">
                <a16:creationId xmlns:a16="http://schemas.microsoft.com/office/drawing/2014/main" id="{9B4B967C-BDF6-4825-A923-9F59DDB2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" y="27352"/>
            <a:ext cx="3192477" cy="22078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Immagine 13" descr="Immagine che contiene esterni, città, edificio, acqua&#10;&#10;Descrizione generata automaticamente">
            <a:extLst>
              <a:ext uri="{FF2B5EF4-FFF2-40B4-BE49-F238E27FC236}">
                <a16:creationId xmlns:a16="http://schemas.microsoft.com/office/drawing/2014/main" id="{796F6923-B099-4B53-A59F-9831C4FC7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06" y="4746171"/>
            <a:ext cx="3408734" cy="20897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271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C8CED-2202-43A2-816A-5706A04F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264" y="259929"/>
            <a:ext cx="7135446" cy="1714132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chemeClr val="accent1">
                    <a:lumMod val="50000"/>
                  </a:schemeClr>
                </a:solidFill>
              </a:rPr>
              <a:t>La nozione</a:t>
            </a:r>
            <a:br>
              <a:rPr lang="it-IT" sz="5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5400" dirty="0">
                <a:solidFill>
                  <a:schemeClr val="accent1">
                    <a:lumMod val="50000"/>
                  </a:schemeClr>
                </a:solidFill>
              </a:rPr>
              <a:t>di </a:t>
            </a:r>
            <a:r>
              <a:rPr lang="it-IT" sz="5400" b="1" dirty="0">
                <a:solidFill>
                  <a:schemeClr val="accent1">
                    <a:lumMod val="50000"/>
                  </a:schemeClr>
                </a:solidFill>
              </a:rPr>
              <a:t>monopsonio dinamico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6DA900-3732-4119-B5D6-DE6C07140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653"/>
            <a:ext cx="10916138" cy="4778347"/>
          </a:xfrm>
        </p:spPr>
        <p:txBody>
          <a:bodyPr>
            <a:normAutofit lnSpcReduction="10000"/>
          </a:bodyPr>
          <a:lstStyle/>
          <a:p>
            <a:pPr marL="4127500" indent="-457200"/>
            <a:r>
              <a:rPr lang="it-IT" sz="3200" dirty="0"/>
              <a:t>Anche in un mercato del lavoro maturo può determinarsi una </a:t>
            </a:r>
            <a:r>
              <a:rPr lang="it-IT" sz="3200" b="1" dirty="0"/>
              <a:t>distorsione monopsonistica</a:t>
            </a:r>
            <a:r>
              <a:rPr lang="it-IT" sz="3200" dirty="0"/>
              <a:t> a danno delle persone che soffrono di </a:t>
            </a:r>
            <a:r>
              <a:rPr lang="it-IT" sz="2200" dirty="0"/>
              <a:t>(uno o più di questi)</a:t>
            </a:r>
            <a:r>
              <a:rPr lang="it-IT" sz="3200" dirty="0"/>
              <a:t> </a:t>
            </a:r>
            <a:r>
              <a:rPr lang="it-IT" sz="3200" dirty="0">
                <a:solidFill>
                  <a:srgbClr val="C00000"/>
                </a:solidFill>
              </a:rPr>
              <a:t>tre difetti</a:t>
            </a:r>
          </a:p>
          <a:p>
            <a:pPr marL="4214813"/>
            <a:endParaRPr lang="it-IT" sz="500" dirty="0"/>
          </a:p>
          <a:p>
            <a:pPr marL="4392613" lvl="1">
              <a:buFont typeface="Calibri" panose="020F0502020204030204" pitchFamily="34" charset="0"/>
              <a:buChar char="→"/>
            </a:pPr>
            <a:r>
              <a:rPr lang="it-IT" sz="3200" dirty="0"/>
              <a:t> difetto di </a:t>
            </a:r>
            <a:r>
              <a:rPr lang="it-IT" sz="3200" dirty="0">
                <a:solidFill>
                  <a:srgbClr val="C00000"/>
                </a:solidFill>
              </a:rPr>
              <a:t>informazione</a:t>
            </a:r>
          </a:p>
          <a:p>
            <a:pPr marL="4392613" lvl="1">
              <a:buFont typeface="Calibri" panose="020F0502020204030204" pitchFamily="34" charset="0"/>
              <a:buChar char="→"/>
            </a:pPr>
            <a:endParaRPr lang="it-IT" sz="500" dirty="0">
              <a:solidFill>
                <a:srgbClr val="C00000"/>
              </a:solidFill>
            </a:endParaRPr>
          </a:p>
          <a:p>
            <a:pPr marL="4392613" lvl="1">
              <a:buFont typeface="Calibri" panose="020F0502020204030204" pitchFamily="34" charset="0"/>
              <a:buChar char="→"/>
            </a:pPr>
            <a:r>
              <a:rPr lang="it-IT" sz="3200" dirty="0"/>
              <a:t> difetto di </a:t>
            </a:r>
            <a:r>
              <a:rPr lang="it-IT" sz="3200" dirty="0">
                <a:solidFill>
                  <a:srgbClr val="C00000"/>
                </a:solidFill>
              </a:rPr>
              <a:t>formazione</a:t>
            </a:r>
          </a:p>
          <a:p>
            <a:pPr marL="4392613" lvl="1">
              <a:buFont typeface="Calibri" panose="020F0502020204030204" pitchFamily="34" charset="0"/>
              <a:buChar char="→"/>
            </a:pPr>
            <a:endParaRPr lang="it-IT" sz="500" dirty="0">
              <a:solidFill>
                <a:srgbClr val="C00000"/>
              </a:solidFill>
            </a:endParaRPr>
          </a:p>
          <a:p>
            <a:pPr marL="4392613" lvl="1">
              <a:buFont typeface="Calibri" panose="020F0502020204030204" pitchFamily="34" charset="0"/>
              <a:buChar char="→"/>
            </a:pPr>
            <a:r>
              <a:rPr lang="it-IT" sz="3200" dirty="0"/>
              <a:t> difetto di </a:t>
            </a:r>
            <a:r>
              <a:rPr lang="it-IT" sz="3200" dirty="0">
                <a:solidFill>
                  <a:srgbClr val="C00000"/>
                </a:solidFill>
              </a:rPr>
              <a:t>mobilità</a:t>
            </a:r>
          </a:p>
          <a:p>
            <a:pPr marL="4392613" lvl="1">
              <a:buFont typeface="Calibri" panose="020F0502020204030204" pitchFamily="34" charset="0"/>
              <a:buChar char="→"/>
            </a:pPr>
            <a:endParaRPr lang="it-IT" sz="3200" dirty="0">
              <a:solidFill>
                <a:srgbClr val="C00000"/>
              </a:solidFill>
            </a:endParaRPr>
          </a:p>
          <a:p>
            <a:pPr marL="4127500" lvl="1" indent="-457200"/>
            <a:r>
              <a:rPr lang="it-IT" sz="3200" dirty="0"/>
              <a:t>La </a:t>
            </a:r>
            <a:r>
              <a:rPr lang="it-IT" sz="3200" b="1" dirty="0"/>
              <a:t>metafora del viaggiatore</a:t>
            </a:r>
            <a:endParaRPr lang="it-IT" sz="600" b="1" dirty="0"/>
          </a:p>
          <a:p>
            <a:pPr marL="4392613"/>
            <a:endParaRPr lang="it-IT" sz="3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74F289-5760-4601-8FD1-5C6D1424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868" y="6453454"/>
            <a:ext cx="2743200" cy="365125"/>
          </a:xfrm>
        </p:spPr>
        <p:txBody>
          <a:bodyPr/>
          <a:lstStyle/>
          <a:p>
            <a:fld id="{A5E30BF8-A5C5-4795-BAF1-ECB9C09F3548}" type="slidenum">
              <a:rPr lang="it-IT" smtClean="0"/>
              <a:t>9</a:t>
            </a:fld>
            <a:endParaRPr lang="it-IT" dirty="0"/>
          </a:p>
        </p:txBody>
      </p:sp>
      <p:pic>
        <p:nvPicPr>
          <p:cNvPr id="8" name="Immagine 7" descr="Immagine che contiene edificio, città, esterni, largo&#10;&#10;Descrizione generata automaticamente">
            <a:extLst>
              <a:ext uri="{FF2B5EF4-FFF2-40B4-BE49-F238E27FC236}">
                <a16:creationId xmlns:a16="http://schemas.microsoft.com/office/drawing/2014/main" id="{027AD2D1-F66B-4D56-A244-88C82A293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63"/>
            <a:ext cx="4282068" cy="7366940"/>
          </a:xfrm>
          <a:prstGeom prst="rect">
            <a:avLst/>
          </a:prstGeom>
        </p:spPr>
      </p:pic>
      <p:pic>
        <p:nvPicPr>
          <p:cNvPr id="10" name="Immagine 9" descr="Immagine che contiene giocattolo, pioggia, ombrello&#10;&#10;Descrizione generata automaticamente">
            <a:extLst>
              <a:ext uri="{FF2B5EF4-FFF2-40B4-BE49-F238E27FC236}">
                <a16:creationId xmlns:a16="http://schemas.microsoft.com/office/drawing/2014/main" id="{09EDC2E8-5A00-4223-A4AC-E50DBA61A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864" y="4326672"/>
            <a:ext cx="2464418" cy="24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5B7447C47AB344A10ACAF3C7ED8DE9" ma:contentTypeVersion="10" ma:contentTypeDescription="Creare un nuovo documento." ma:contentTypeScope="" ma:versionID="ba76c200db5e8de047cdb1b1caff26f8">
  <xsd:schema xmlns:xsd="http://www.w3.org/2001/XMLSchema" xmlns:xs="http://www.w3.org/2001/XMLSchema" xmlns:p="http://schemas.microsoft.com/office/2006/metadata/properties" xmlns:ns3="e038ffd1-5b3c-46c7-96e9-a1feeec1f7f5" targetNamespace="http://schemas.microsoft.com/office/2006/metadata/properties" ma:root="true" ma:fieldsID="ed10f911ec00cbcd34855a181712c368" ns3:_="">
    <xsd:import namespace="e038ffd1-5b3c-46c7-96e9-a1feeec1f7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8ffd1-5b3c-46c7-96e9-a1feeec1f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501344-F18D-47B3-A53B-6D022590B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8F2FB7-7C73-411B-B827-BA06421F8212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038ffd1-5b3c-46c7-96e9-a1feeec1f7f5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E96A12-6A8D-47C2-887D-CBAC8EE8C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8ffd1-5b3c-46c7-96e9-a1feeec1f7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837</Words>
  <Application>Microsoft Office PowerPoint</Application>
  <PresentationFormat>Widescreen</PresentationFormat>
  <Paragraphs>262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Avenir Roman</vt:lpstr>
      <vt:lpstr>Calibri</vt:lpstr>
      <vt:lpstr>Calibri Light</vt:lpstr>
      <vt:lpstr>Times New Roman</vt:lpstr>
      <vt:lpstr>Tema di Office</vt:lpstr>
      <vt:lpstr>LE RADICI DELLO SQUILIBRIO CONTRATTUALE TRA IMPRESE E LAVORATORI e l’attuazione dell’articolo 4  Cost.</vt:lpstr>
      <vt:lpstr>Che cos’è il «diritto al lavoro» (art. 4 Cost.)?</vt:lpstr>
      <vt:lpstr>In questa lezione</vt:lpstr>
      <vt:lpstr>I. Da dove nasce lo squilibrio contrattuale tra impresa e lavoratore? I modelli del monopsonio strutturale e del monopsonio dinamico</vt:lpstr>
      <vt:lpstr>La risposta di una parte dei giuslavoristi</vt:lpstr>
      <vt:lpstr>Critica della spiegazione basata sull’idea della «soggezione personale» del prestatore nei confronti del datore</vt:lpstr>
      <vt:lpstr>La risposta diversa di altri giuslavoristi</vt:lpstr>
      <vt:lpstr>Questa spiegazione fondata sulla distorsione monopsonistica…</vt:lpstr>
      <vt:lpstr>La nozione di monopsonio dinamico</vt:lpstr>
      <vt:lpstr>Più che la subordinazione rilevano monocommittenza e durata</vt:lpstr>
      <vt:lpstr>I rimedi diversi, ma non tra loro alternativi, contro la distorsione da monopsonio strutturale e da monopsonio dinamico</vt:lpstr>
      <vt:lpstr>Qual è il limite costituzionale alla discrezionalità del legislatore nell’uso dello standard minimo</vt:lpstr>
      <vt:lpstr>II. In quale dei due modi la distorsione si produce in Italia oggi?  </vt:lpstr>
      <vt:lpstr>Abbiamo molti «giacimenti occupazionali» inutilizzati!</vt:lpstr>
      <vt:lpstr>Presentazione standard di PowerPoint</vt:lpstr>
      <vt:lpstr>Presentazione standard di PowerPoint</vt:lpstr>
      <vt:lpstr>E l’emergenza si aggrava</vt:lpstr>
      <vt:lpstr>Nel nord ogni giorno ci sono 80 vacancies ogni 100 disoccupati  Ma al sud no  (Fonte: Wallabi, 2018)</vt:lpstr>
      <vt:lpstr>Al nord: delle vacancies si conoscono precisamente i luoghi</vt:lpstr>
      <vt:lpstr>III. Come si corregge la distorsione da monopsonio dinamico</vt:lpstr>
      <vt:lpstr>La formazione professionale efficace deve diventare un vero diritto soggettivo</vt:lpstr>
      <vt:lpstr>Che cosa garantisce che la formazione sia efficace</vt:lpstr>
      <vt:lpstr>Il dato sul tasso di coerenza è indispensabile anche per l’orientamento professionale</vt:lpstr>
      <vt:lpstr>Perché finora in Italia questo sistema                non è stato attivato</vt:lpstr>
      <vt:lpstr>Il tentativo di realizzazione di un meccanismo di questo genere nel d.lgs. n. 150/2015 </vt:lpstr>
      <vt:lpstr>IV. Aggiornare il paradigma del mercato del lavoro </vt:lpstr>
      <vt:lpstr>Chi sceglie e ingaggia chi</vt:lpstr>
      <vt:lpstr>Questa possibilità effettiva di scegliere deve (e può!) essere data a tutti </vt:lpstr>
      <vt:lpstr>Accade anche che a scegliere siano i lavoratori di un’azienda</vt:lpstr>
      <vt:lpstr>La concorrenza tra gli imprenditori nel mercato del lavoro rafforza i lavoratori</vt:lpstr>
      <vt:lpstr>Per attuare l’articolo 4 Cost. …</vt:lpstr>
      <vt:lpstr>Grazie per la vostra 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FORMAZIONE EFFICACE COME DIRITTO SOGGETTIVO DELLA PERSONA</dc:title>
  <dc:creator>Prof. Pietro Ichino</dc:creator>
  <cp:lastModifiedBy>Prof. Pietro Ichino</cp:lastModifiedBy>
  <cp:revision>42</cp:revision>
  <dcterms:created xsi:type="dcterms:W3CDTF">2019-06-14T19:57:34Z</dcterms:created>
  <dcterms:modified xsi:type="dcterms:W3CDTF">2020-05-26T15:41:56Z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0x010100695B7447C47AB344A10ACAF3C7ED8DE9</vt:lpwstr>
  </property>
</Properties>
</file>